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1" r:id="rId4"/>
    <p:sldId id="259" r:id="rId5"/>
    <p:sldId id="270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6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dirty="0"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dirty="0"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dirty="0"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dirty="0"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dirty="0"/>
              <a:t>4/19/2021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dirty="0"/>
              <a:t>4/19/2021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dirty="0"/>
              <a:t>4/19/2021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dirty="0"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dirty="0"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dirty="0"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dirty="0"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dirty="0"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dirty="0"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dirty="0"/>
              <a:t>4/19/2021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dirty="0"/>
              <a:t>4/19/2021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dirty="0"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513FEF9-69D0-4F8C-A336-59491FBEDC47}" type="datetimeFigureOut">
              <a:rPr lang="en-US" dirty="0"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dirty="0"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Dwa klimatyczne modele jednoznacznie przewidują silne ocieplenie klimatu |  Nauka w Pols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27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3243160"/>
            <a:ext cx="12096206" cy="1373070"/>
          </a:xfrm>
        </p:spPr>
        <p:txBody>
          <a:bodyPr/>
          <a:lstStyle/>
          <a:p>
            <a:pPr algn="ctr"/>
            <a:r>
              <a:rPr lang="pl-PL" sz="9600" b="1" dirty="0" smtClean="0"/>
              <a:t>CHROŃMY KLIMAT !</a:t>
            </a:r>
            <a:endParaRPr lang="pl-PL" sz="9600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2445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CZY TO NORMALNE, ŻE KLIMAT SIĘ ZMIENIA?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56752" y="2286000"/>
            <a:ext cx="3709853" cy="42062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dirty="0" smtClean="0">
                <a:effectLst/>
              </a:rPr>
              <a:t>Klimat to średnia warunków pogodowych dla jednego regionu w dłuższym przedziale czasowym.</a:t>
            </a:r>
          </a:p>
          <a:p>
            <a:pPr marL="0" indent="0" algn="ctr">
              <a:buNone/>
            </a:pPr>
            <a:r>
              <a:rPr lang="pl-PL" dirty="0" smtClean="0">
                <a:effectLst/>
              </a:rPr>
              <a:t>Klimat zmieniał się i będzie nadal się zmieniać z przyczyn naturalnych. Jednakże ostatnie badania wskazują, że z powodu działalności człowieka, rozwoju przemysłu i rolnictwa, w ostatnich dziesięcioleciach zmiany klimatu są znacznie większe.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7419703" y="2286000"/>
            <a:ext cx="4063198" cy="43107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dirty="0" smtClean="0">
                <a:effectLst/>
              </a:rPr>
              <a:t>W ostatnim stuleciu działalność człowieka spowodowała zwiększenie ilości gazów cieplarnianych w atmosferze, których 80% stanowi CO</a:t>
            </a:r>
            <a:r>
              <a:rPr lang="pl-PL" baseline="-25000" dirty="0" smtClean="0">
                <a:effectLst/>
              </a:rPr>
              <a:t>2</a:t>
            </a:r>
            <a:r>
              <a:rPr lang="pl-PL" dirty="0" smtClean="0">
                <a:effectLst/>
              </a:rPr>
              <a:t>.</a:t>
            </a:r>
          </a:p>
          <a:p>
            <a:pPr marL="0" indent="0" algn="ctr">
              <a:buNone/>
            </a:pPr>
            <a:r>
              <a:rPr lang="pl-PL" dirty="0" smtClean="0">
                <a:effectLst/>
              </a:rPr>
              <a:t>Aby otrzymać energię, ludzie spalają paliwa kopalne takie jak: gaz ziemny, ropa naftowa oraz węgiel i uwalniają do atmosfery ogromne ilości CO</a:t>
            </a:r>
            <a:r>
              <a:rPr lang="pl-PL" baseline="-25000" dirty="0" smtClean="0">
                <a:effectLst/>
              </a:rPr>
              <a:t>2</a:t>
            </a:r>
            <a:r>
              <a:rPr lang="pl-PL" dirty="0" smtClean="0">
                <a:effectLst/>
              </a:rPr>
              <a:t> . Inne gazy cieplarniane są emitowane na skutek działalności przemysłowej i rolniczej oraz podczas procesu składowania odpadów.</a:t>
            </a:r>
            <a:endParaRPr lang="pl-PL" dirty="0">
              <a:effectLst/>
            </a:endParaRPr>
          </a:p>
        </p:txBody>
      </p:sp>
      <p:pic>
        <p:nvPicPr>
          <p:cNvPr id="1026" name="Picture 2" descr="Efekt cieplarni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116" y="2286000"/>
            <a:ext cx="2886075" cy="401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321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JAKIE SĄ KONSEKWENCJE ZMIAN KLIMATU?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225143" y="2258496"/>
            <a:ext cx="6413862" cy="431212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l-PL" dirty="0">
                <a:effectLst/>
              </a:rPr>
              <a:t>Ogromna ingerencja i ekspansja człowieka w środowisku naturalnym prowadzi do wielu negatywnych konsekwencji, w tym między innymi ocieplenia klimatu. To z kolei powoduje, że:</a:t>
            </a:r>
          </a:p>
          <a:p>
            <a:r>
              <a:rPr lang="pl-PL" dirty="0">
                <a:effectLst/>
              </a:rPr>
              <a:t>topnieje powłoka lodowa na biegunach,</a:t>
            </a:r>
          </a:p>
          <a:p>
            <a:r>
              <a:rPr lang="pl-PL" dirty="0">
                <a:effectLst/>
              </a:rPr>
              <a:t>kurczą się lodowce,</a:t>
            </a:r>
          </a:p>
          <a:p>
            <a:r>
              <a:rPr lang="pl-PL" dirty="0">
                <a:effectLst/>
              </a:rPr>
              <a:t>podnosi się poziom wody w morzach,</a:t>
            </a:r>
          </a:p>
          <a:p>
            <a:r>
              <a:rPr lang="pl-PL" dirty="0">
                <a:effectLst/>
              </a:rPr>
              <a:t>powstają ekstremalne zjawiska pogodowe – burze, powodzie, susze i fale upałów,</a:t>
            </a:r>
          </a:p>
          <a:p>
            <a:r>
              <a:rPr lang="pl-PL" dirty="0">
                <a:effectLst/>
              </a:rPr>
              <a:t>zmniejsza się różnorodność biologiczna roślin i </a:t>
            </a:r>
            <a:r>
              <a:rPr lang="pl-PL" dirty="0" smtClean="0">
                <a:effectLst/>
              </a:rPr>
              <a:t>zwierząt</a:t>
            </a:r>
          </a:p>
          <a:p>
            <a:pPr marL="0" indent="0">
              <a:buNone/>
            </a:pPr>
            <a:r>
              <a:rPr lang="pl-PL" dirty="0" smtClean="0">
                <a:effectLst/>
              </a:rPr>
              <a:t>Każdy z nas może zapobiegać zmianom klimatu. Przedstawię zasady, które łatwo wprowadzić w życie.</a:t>
            </a:r>
            <a:endParaRPr lang="pl-PL" dirty="0">
              <a:effectLst/>
            </a:endParaRPr>
          </a:p>
          <a:p>
            <a:endParaRPr lang="pl-PL" dirty="0"/>
          </a:p>
        </p:txBody>
      </p:sp>
      <p:pic>
        <p:nvPicPr>
          <p:cNvPr id="3074" name="Picture 2" descr="Efekt cieplarniany miesza w pogodzie | Express Bydgosk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33" y="2364211"/>
            <a:ext cx="4377238" cy="3604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24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OSZCZĘDZAJ </a:t>
            </a:r>
            <a:r>
              <a:rPr lang="pl-PL" b="1" dirty="0"/>
              <a:t>ENERGIĘ </a:t>
            </a:r>
            <a:r>
              <a:rPr lang="pl-PL" b="1" dirty="0" smtClean="0"/>
              <a:t>ELEKTRYCZNĄ !!!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39485" y="2216258"/>
            <a:ext cx="5320789" cy="4641741"/>
          </a:xfrm>
        </p:spPr>
        <p:txBody>
          <a:bodyPr>
            <a:normAutofit/>
          </a:bodyPr>
          <a:lstStyle/>
          <a:p>
            <a:r>
              <a:rPr lang="pl-PL" dirty="0" smtClean="0">
                <a:effectLst/>
              </a:rPr>
              <a:t>Wymień </a:t>
            </a:r>
            <a:r>
              <a:rPr lang="pl-PL" dirty="0">
                <a:effectLst/>
              </a:rPr>
              <a:t>żarówki na energooszczędne świetlówki lub lampy LED. Stosowanie żarówek energooszczędnych zmniejsza pobór prądu nawet o </a:t>
            </a:r>
            <a:r>
              <a:rPr lang="pl-PL" dirty="0" smtClean="0">
                <a:effectLst/>
              </a:rPr>
              <a:t>80%.</a:t>
            </a:r>
          </a:p>
          <a:p>
            <a:r>
              <a:rPr lang="pl-PL" dirty="0">
                <a:effectLst/>
              </a:rPr>
              <a:t>Wyłączaj lampy oraz urządzenia z których nie korzystasz. </a:t>
            </a:r>
            <a:endParaRPr lang="pl-PL" dirty="0" smtClean="0">
              <a:effectLst/>
            </a:endParaRPr>
          </a:p>
          <a:p>
            <a:r>
              <a:rPr lang="pl-PL" dirty="0">
                <a:effectLst/>
              </a:rPr>
              <a:t>Nie zostawiaj komputera, sprzętu grającego i telewizora w pozycji czuwania, a gdy wychodzisz z domu upewnij się, czy wszystkie urządzenia są </a:t>
            </a:r>
            <a:r>
              <a:rPr lang="pl-PL" dirty="0" smtClean="0">
                <a:effectLst/>
              </a:rPr>
              <a:t>wyłączone.</a:t>
            </a:r>
            <a:endParaRPr lang="pl-PL" dirty="0"/>
          </a:p>
          <a:p>
            <a:r>
              <a:rPr lang="pl-PL" dirty="0">
                <a:effectLst/>
              </a:rPr>
              <a:t>Nie zostawiaj w kontakcie ładowarki do telefonu (</a:t>
            </a:r>
            <a:r>
              <a:rPr lang="pl-PL" dirty="0" smtClean="0">
                <a:effectLst/>
              </a:rPr>
              <a:t>laptopa, </a:t>
            </a:r>
            <a:r>
              <a:rPr lang="pl-PL" dirty="0">
                <a:effectLst/>
              </a:rPr>
              <a:t>akumulatorków itp.), nie ładuj komórki kiedy bateria już jest </a:t>
            </a:r>
            <a:r>
              <a:rPr lang="pl-PL" dirty="0" smtClean="0">
                <a:effectLst/>
              </a:rPr>
              <a:t>pełna.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pic>
        <p:nvPicPr>
          <p:cNvPr id="4098" name="Picture 2" descr="Gaszenie światła pomaga oszczędzać? Niekoniecznie | Dodaj artykuł za darm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1121" y="1954781"/>
            <a:ext cx="3060879" cy="1748567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Zgaś światło, uratuj życie | Nauka w Pols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123" y="1954781"/>
            <a:ext cx="3536998" cy="1935305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6" descr="Jak wyłączyć komputer? - Technologia - Porady Zaradni.p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4106" name="Picture 10" descr="http://www.zaradni.pl/zdjecie/3uoCEYkXxuLASkkMLs7JvA/220/1102eade1789e2c6c04a490c2ecec9bc.jp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1121" y="5370907"/>
            <a:ext cx="3065101" cy="1487092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Nie zostawiaj na noc komórki podłączonej do ładowarki! To może skończyć się  tragedią - RMF 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1121" y="3703348"/>
            <a:ext cx="3060879" cy="166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Żarówka energooszczędna 15W 2U E27 :: TwojeAkcesoria.pl - GSM, Ramki i  albumy, Kable i adaptery, Anteny TV, Archwizacja mediów, Akcesoria biurowe,  Akcesoria do tabletów i telefonó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123" y="3890086"/>
            <a:ext cx="3532776" cy="2967914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96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OSZCZĘDZAJ ENERGIĘ ELEKTRYCZNĄ !!!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0" y="2185262"/>
            <a:ext cx="5378678" cy="4672738"/>
          </a:xfrm>
        </p:spPr>
        <p:txBody>
          <a:bodyPr>
            <a:normAutofit/>
          </a:bodyPr>
          <a:lstStyle/>
          <a:p>
            <a:r>
              <a:rPr lang="pl-PL" dirty="0" smtClean="0">
                <a:effectLst/>
              </a:rPr>
              <a:t>Zamiast </a:t>
            </a:r>
            <a:r>
              <a:rPr lang="pl-PL" dirty="0">
                <a:effectLst/>
              </a:rPr>
              <a:t>z klimatyzacji korzystaj z wentylatora</a:t>
            </a:r>
            <a:r>
              <a:rPr lang="pl-PL" dirty="0" smtClean="0">
                <a:effectLst/>
              </a:rPr>
              <a:t>.</a:t>
            </a:r>
          </a:p>
          <a:p>
            <a:r>
              <a:rPr lang="pl-PL" dirty="0" smtClean="0">
                <a:effectLst/>
              </a:rPr>
              <a:t>Korzystaj </a:t>
            </a:r>
            <a:r>
              <a:rPr lang="pl-PL" dirty="0">
                <a:effectLst/>
              </a:rPr>
              <a:t>z tzw. zielonej energii z przyjaznych dla klimatu odnawialnych źródeł.</a:t>
            </a:r>
            <a:endParaRPr lang="pl-PL" dirty="0" smtClean="0">
              <a:effectLst/>
            </a:endParaRPr>
          </a:p>
          <a:p>
            <a:r>
              <a:rPr lang="pl-PL" dirty="0" smtClean="0">
                <a:effectLst/>
              </a:rPr>
              <a:t>Nie </a:t>
            </a:r>
            <a:r>
              <a:rPr lang="pl-PL" dirty="0">
                <a:effectLst/>
              </a:rPr>
              <a:t>przegrzewaj mieszkania, przykręć termostat, zmniejszenie temperatury o 1°C gwarantuje spadek kosztów ogrzewania o 7</a:t>
            </a:r>
            <a:r>
              <a:rPr lang="pl-PL" dirty="0" smtClean="0">
                <a:effectLst/>
              </a:rPr>
              <a:t>%.</a:t>
            </a:r>
          </a:p>
          <a:p>
            <a:r>
              <a:rPr lang="pl-PL" dirty="0" smtClean="0">
                <a:effectLst/>
              </a:rPr>
              <a:t>Kupując </a:t>
            </a:r>
            <a:r>
              <a:rPr lang="pl-PL" dirty="0">
                <a:effectLst/>
              </a:rPr>
              <a:t>urządzenia wybieraj te energooszczędne, wysokiej klasy energetycznej (oznaczone symbolem A, A+, A++). Urządzenia AGD klasy A pochłaniają 15% więcej prądu niż A+ i nawet do 40% więcej niż </a:t>
            </a:r>
            <a:r>
              <a:rPr lang="pl-PL" dirty="0" smtClean="0">
                <a:effectLst/>
              </a:rPr>
              <a:t>A.</a:t>
            </a:r>
          </a:p>
          <a:p>
            <a:endParaRPr lang="pl-PL" dirty="0">
              <a:effectLst/>
            </a:endParaRPr>
          </a:p>
          <a:p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pic>
        <p:nvPicPr>
          <p:cNvPr id="5122" name="Picture 2" descr="Co znaczy A+, A+++? Klasy energetyczne sprzętów AGD i RTV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516" y="2017790"/>
            <a:ext cx="2266950" cy="3295651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Zielona energia w Polsce - czy może się opłacać? - Zużyj mniej prądu!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7466" y="2017790"/>
            <a:ext cx="4574534" cy="2569707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Wentylator podłogowy Botti Electronic Sirocco 40 cm 45 W -  ZasmakujRadosci.p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517" y="5313440"/>
            <a:ext cx="2266950" cy="1544559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Termostaty do grzejnika - rodzaje, opinie, ceny, wiodący producenc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7466" y="4587498"/>
            <a:ext cx="4574534" cy="2270501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882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OSZCZĘDZAJ ENERGIĘ ELEKTRYCZNĄ !!!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39486" y="1952786"/>
            <a:ext cx="5454637" cy="4510007"/>
          </a:xfrm>
        </p:spPr>
        <p:txBody>
          <a:bodyPr>
            <a:normAutofit/>
          </a:bodyPr>
          <a:lstStyle/>
          <a:p>
            <a:endParaRPr lang="pl-PL" dirty="0">
              <a:effectLst/>
            </a:endParaRPr>
          </a:p>
          <a:p>
            <a:r>
              <a:rPr lang="pl-PL" dirty="0">
                <a:effectLst/>
              </a:rPr>
              <a:t>Pralkę i zmywarkę włączaj tylko gdy są </a:t>
            </a:r>
            <a:r>
              <a:rPr lang="pl-PL" dirty="0" smtClean="0">
                <a:effectLst/>
              </a:rPr>
              <a:t>pełne. </a:t>
            </a:r>
            <a:r>
              <a:rPr lang="pl-PL" dirty="0">
                <a:effectLst/>
              </a:rPr>
              <a:t>Obniż nieco temperaturę prania. Równo i starannie rozwieszaj pranie, a będziesz miał mniej prasowania. Nie używaj suszarek bębnowych.</a:t>
            </a:r>
          </a:p>
          <a:p>
            <a:r>
              <a:rPr lang="pl-PL" dirty="0">
                <a:effectLst/>
              </a:rPr>
              <a:t>Regularnie rozmrażaj lodówkę, przed włożeniem jedzenia do lodówki ostudź </a:t>
            </a:r>
            <a:r>
              <a:rPr lang="pl-PL" dirty="0" smtClean="0">
                <a:effectLst/>
              </a:rPr>
              <a:t>je. </a:t>
            </a:r>
            <a:br>
              <a:rPr lang="pl-PL" dirty="0" smtClean="0">
                <a:effectLst/>
              </a:rPr>
            </a:br>
            <a:r>
              <a:rPr lang="pl-PL" dirty="0" smtClean="0">
                <a:effectLst/>
              </a:rPr>
              <a:t>Nie </a:t>
            </a:r>
            <a:r>
              <a:rPr lang="pl-PL" dirty="0">
                <a:effectLst/>
              </a:rPr>
              <a:t>ustawiaj lodówki na najwyższe chłodzenie.</a:t>
            </a:r>
          </a:p>
          <a:p>
            <a:r>
              <a:rPr lang="pl-PL" dirty="0" smtClean="0">
                <a:effectLst/>
              </a:rPr>
              <a:t>Gotuj </a:t>
            </a:r>
            <a:r>
              <a:rPr lang="pl-PL" dirty="0">
                <a:effectLst/>
              </a:rPr>
              <a:t>potrawy pod przykrywką, oszczędzisz nawet do trzy razy więcej energii.</a:t>
            </a:r>
          </a:p>
          <a:p>
            <a:r>
              <a:rPr lang="pl-PL" dirty="0">
                <a:effectLst/>
              </a:rPr>
              <a:t>Kiedy robisz sobie coś ciepłego do picia gotuj tylko tyle wody, ile potrzebujesz.</a:t>
            </a:r>
          </a:p>
          <a:p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pic>
        <p:nvPicPr>
          <p:cNvPr id="9218" name="Picture 2" descr="7. Gotować pod przykryciem przez 1 do 1,5 godzi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427" y="4743491"/>
            <a:ext cx="3174866" cy="2114510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Jak prawidłowo rozmrozić lodówkę? - porady - kuchenny.com.p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1844" y="1952786"/>
            <a:ext cx="3410156" cy="4905214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Pralk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427" y="2000977"/>
            <a:ext cx="3174866" cy="2683204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7805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OSZCZĘDZAJ PAPIER !!!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-1" y="2155371"/>
            <a:ext cx="5811865" cy="4702628"/>
          </a:xfrm>
        </p:spPr>
        <p:txBody>
          <a:bodyPr>
            <a:normAutofit/>
          </a:bodyPr>
          <a:lstStyle/>
          <a:p>
            <a:r>
              <a:rPr lang="pl-PL" dirty="0" smtClean="0">
                <a:effectLst/>
              </a:rPr>
              <a:t>Drukuj i kseruj dwustronnie.</a:t>
            </a:r>
          </a:p>
          <a:p>
            <a:r>
              <a:rPr lang="pl-PL" dirty="0" smtClean="0">
                <a:effectLst/>
              </a:rPr>
              <a:t>Wykorzystuj </a:t>
            </a:r>
            <a:r>
              <a:rPr lang="pl-PL" dirty="0">
                <a:effectLst/>
              </a:rPr>
              <a:t>papier zadrukowany jednostronnie do wydruków roboczych lub </a:t>
            </a:r>
            <a:r>
              <a:rPr lang="pl-PL" dirty="0" smtClean="0">
                <a:effectLst/>
              </a:rPr>
              <a:t>notatek.</a:t>
            </a:r>
            <a:endParaRPr lang="pl-PL" dirty="0" smtClean="0"/>
          </a:p>
          <a:p>
            <a:r>
              <a:rPr lang="pl-PL" dirty="0" smtClean="0">
                <a:effectLst/>
              </a:rPr>
              <a:t>Wybieraj </a:t>
            </a:r>
            <a:r>
              <a:rPr lang="pl-PL" dirty="0">
                <a:effectLst/>
              </a:rPr>
              <a:t>papier makulaturowy, jego produkcja pochłania ok. 70% mniej energii niż produkcja zwykłego papieru, a dodatkowo oszczędzasz </a:t>
            </a:r>
            <a:r>
              <a:rPr lang="pl-PL" dirty="0" smtClean="0">
                <a:effectLst/>
              </a:rPr>
              <a:t>lasy.</a:t>
            </a:r>
            <a:endParaRPr lang="pl-PL" dirty="0" smtClean="0"/>
          </a:p>
          <a:p>
            <a:r>
              <a:rPr lang="pl-PL" dirty="0" smtClean="0">
                <a:effectLst/>
              </a:rPr>
              <a:t>Nie </a:t>
            </a:r>
            <a:r>
              <a:rPr lang="pl-PL" dirty="0">
                <a:effectLst/>
              </a:rPr>
              <a:t>drukuj e-maili i innych niepotrzebnych </a:t>
            </a:r>
            <a:r>
              <a:rPr lang="pl-PL" dirty="0" smtClean="0">
                <a:effectLst/>
              </a:rPr>
              <a:t>dokumentów.</a:t>
            </a:r>
            <a:endParaRPr lang="pl-PL" dirty="0" smtClean="0"/>
          </a:p>
          <a:p>
            <a:r>
              <a:rPr lang="pl-PL" dirty="0" smtClean="0">
                <a:effectLst/>
              </a:rPr>
              <a:t>Przechowuj </a:t>
            </a:r>
            <a:r>
              <a:rPr lang="pl-PL" dirty="0">
                <a:effectLst/>
              </a:rPr>
              <a:t>dokumenty w wersji elektronicznej zamiast </a:t>
            </a:r>
            <a:r>
              <a:rPr lang="pl-PL" dirty="0" smtClean="0">
                <a:effectLst/>
              </a:rPr>
              <a:t>papierowej.</a:t>
            </a:r>
            <a:endParaRPr lang="pl-PL" dirty="0" smtClean="0"/>
          </a:p>
          <a:p>
            <a:r>
              <a:rPr lang="pl-PL" dirty="0" smtClean="0">
                <a:effectLst/>
              </a:rPr>
              <a:t>Zapisuj </a:t>
            </a:r>
            <a:r>
              <a:rPr lang="pl-PL" dirty="0">
                <a:effectLst/>
              </a:rPr>
              <a:t>zeszyty do </a:t>
            </a:r>
            <a:r>
              <a:rPr lang="pl-PL" dirty="0" smtClean="0">
                <a:effectLst/>
              </a:rPr>
              <a:t>końca.</a:t>
            </a:r>
            <a:endParaRPr lang="pl-PL" dirty="0" smtClean="0"/>
          </a:p>
          <a:p>
            <a:r>
              <a:rPr lang="pl-PL" dirty="0" smtClean="0">
                <a:effectLst/>
              </a:rPr>
              <a:t>Zbieraj </a:t>
            </a:r>
            <a:r>
              <a:rPr lang="pl-PL" dirty="0">
                <a:effectLst/>
              </a:rPr>
              <a:t>makulaturę.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6" name="AutoShape 4" descr="Zbieraj makulaturę, ratuj konie"/>
          <p:cNvSpPr>
            <a:spLocks noGrp="1" noChangeAspect="1" noChangeArrowheads="1"/>
          </p:cNvSpPr>
          <p:nvPr>
            <p:ph sz="half" idx="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8200" name="Picture 8" descr="Sprzedaż makulatury przez szkołę - czy podlega VAT - Finanse - rp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974" y="4569172"/>
            <a:ext cx="3866026" cy="2288828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Ekologiczny pracownik nie drukuje w nadmiarze - InfoPra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7675" y="1987895"/>
            <a:ext cx="4124325" cy="2581276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Szybkość kopiowania dwustronnego przez kserokopiarkę Ricoh Aficio MPC3001 -  YouTub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864" y="1987894"/>
            <a:ext cx="3611105" cy="2581277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Zapisać czyste kartki jak najpiękniej… – Słowo jak ziarno – blog ojca Piotr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864" y="4569171"/>
            <a:ext cx="2514109" cy="2288828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47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OSZCZĘDZAJ WODĘ !!!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39485" y="2138766"/>
            <a:ext cx="5239193" cy="4719233"/>
          </a:xfrm>
        </p:spPr>
        <p:txBody>
          <a:bodyPr>
            <a:normAutofit lnSpcReduction="10000"/>
          </a:bodyPr>
          <a:lstStyle/>
          <a:p>
            <a:r>
              <a:rPr lang="pl-PL" dirty="0" smtClean="0">
                <a:effectLst/>
              </a:rPr>
              <a:t>Pamiętaj</a:t>
            </a:r>
            <a:r>
              <a:rPr lang="pl-PL" dirty="0">
                <a:effectLst/>
              </a:rPr>
              <a:t>, że oszczędność wody to także oszczędność energii</a:t>
            </a:r>
            <a:r>
              <a:rPr lang="pl-PL" dirty="0" smtClean="0">
                <a:effectLst/>
              </a:rPr>
              <a:t>.</a:t>
            </a:r>
          </a:p>
          <a:p>
            <a:r>
              <a:rPr lang="pl-PL" dirty="0" smtClean="0">
                <a:effectLst/>
              </a:rPr>
              <a:t>Zakręcaj </a:t>
            </a:r>
            <a:r>
              <a:rPr lang="pl-PL" dirty="0">
                <a:effectLst/>
              </a:rPr>
              <a:t>kran kiedy myjesz zęby, bierz prysznic zamiast kąpieli – oszczędzisz wodę i energię potrzebną na jej podgrzanie</a:t>
            </a:r>
            <a:r>
              <a:rPr lang="pl-PL" dirty="0" smtClean="0">
                <a:effectLst/>
              </a:rPr>
              <a:t>.</a:t>
            </a:r>
          </a:p>
          <a:p>
            <a:r>
              <a:rPr lang="pl-PL" dirty="0" smtClean="0">
                <a:effectLst/>
              </a:rPr>
              <a:t>Napraw </a:t>
            </a:r>
            <a:r>
              <a:rPr lang="pl-PL" dirty="0">
                <a:effectLst/>
              </a:rPr>
              <a:t>kapiące krany</a:t>
            </a:r>
            <a:r>
              <a:rPr lang="pl-PL" dirty="0" smtClean="0">
                <a:effectLst/>
              </a:rPr>
              <a:t>.</a:t>
            </a:r>
          </a:p>
          <a:p>
            <a:r>
              <a:rPr lang="pl-PL" dirty="0" smtClean="0">
                <a:effectLst/>
              </a:rPr>
              <a:t>Pralkę </a:t>
            </a:r>
            <a:r>
              <a:rPr lang="pl-PL" dirty="0">
                <a:effectLst/>
              </a:rPr>
              <a:t>i zmywarkę włączaj tylko gdy są pełne (oszczędzisz wodę i energię). Przy niepełnej pralce wybieraj oszczędny program </a:t>
            </a:r>
            <a:r>
              <a:rPr lang="pl-PL" dirty="0" smtClean="0">
                <a:effectLst/>
              </a:rPr>
              <a:t>prania.</a:t>
            </a:r>
            <a:endParaRPr lang="pl-PL" dirty="0" smtClean="0"/>
          </a:p>
          <a:p>
            <a:r>
              <a:rPr lang="pl-PL" dirty="0" smtClean="0">
                <a:effectLst/>
              </a:rPr>
              <a:t>Jeśli </a:t>
            </a:r>
            <a:r>
              <a:rPr lang="pl-PL" dirty="0">
                <a:effectLst/>
              </a:rPr>
              <a:t>masz ogród, podlewaj go późnym wieczorem lub wcześnie rano gdy jest chłodniej. </a:t>
            </a:r>
            <a:r>
              <a:rPr lang="pl-PL" dirty="0" smtClean="0">
                <a:effectLst/>
              </a:rPr>
              <a:t>Dzięki </a:t>
            </a:r>
            <a:r>
              <a:rPr lang="pl-PL" dirty="0">
                <a:effectLst/>
              </a:rPr>
              <a:t>temu parowanie nie będzie tak intensywne, a rośliny wchłoną więcej </a:t>
            </a:r>
            <a:r>
              <a:rPr lang="pl-PL" dirty="0" smtClean="0">
                <a:effectLst/>
              </a:rPr>
              <a:t>wody.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pl-PL"/>
          </a:p>
        </p:txBody>
      </p:sp>
      <p:pic>
        <p:nvPicPr>
          <p:cNvPr id="7170" name="Picture 2" descr="Podlewanie ogrodu. Jak podlewać rośliny w ogrodzie? - murator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596" y="1983784"/>
            <a:ext cx="4002087" cy="2845390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Montaż wymiana kranu baterii Gdańsk Sopot Gdyn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9366" y="4829173"/>
            <a:ext cx="3682318" cy="2028826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Archiwa: naprzemienny prysznic – Cud p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431" y="1983784"/>
            <a:ext cx="2955556" cy="2844513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Zmywarka do naczyń - jaką wybrać i o co pytać sprzedawcę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430" y="4828297"/>
            <a:ext cx="3186823" cy="2029702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029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7567" y="753228"/>
            <a:ext cx="10176616" cy="1080938"/>
          </a:xfrm>
        </p:spPr>
        <p:txBody>
          <a:bodyPr/>
          <a:lstStyle/>
          <a:p>
            <a:r>
              <a:rPr lang="pl-PL" b="1" dirty="0" smtClean="0"/>
              <a:t>WYBIERAJ WŁAŚCIWY ŚRODEK TRANSPORTU !!!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17567" y="2014780"/>
            <a:ext cx="5261111" cy="4843220"/>
          </a:xfrm>
        </p:spPr>
        <p:txBody>
          <a:bodyPr>
            <a:normAutofit/>
          </a:bodyPr>
          <a:lstStyle/>
          <a:p>
            <a:r>
              <a:rPr lang="pl-PL" dirty="0" smtClean="0">
                <a:effectLst/>
              </a:rPr>
              <a:t>Na krótkich dystansach </a:t>
            </a:r>
            <a:r>
              <a:rPr lang="pl-PL" dirty="0">
                <a:effectLst/>
              </a:rPr>
              <a:t>staraj się poruszać pieszo lub rowerem, a nie samochodem, jest to zdrowsze i bardziej ekonomiczne</a:t>
            </a:r>
            <a:r>
              <a:rPr lang="pl-PL" dirty="0" smtClean="0">
                <a:effectLst/>
              </a:rPr>
              <a:t>.</a:t>
            </a:r>
          </a:p>
          <a:p>
            <a:r>
              <a:rPr lang="pl-PL" dirty="0" smtClean="0">
                <a:effectLst/>
              </a:rPr>
              <a:t>Jeśli jedziesz dalej, </a:t>
            </a:r>
            <a:r>
              <a:rPr lang="pl-PL" dirty="0" smtClean="0"/>
              <a:t>k</a:t>
            </a:r>
            <a:r>
              <a:rPr lang="pl-PL" dirty="0" smtClean="0">
                <a:effectLst/>
              </a:rPr>
              <a:t>orzystaj </a:t>
            </a:r>
            <a:r>
              <a:rPr lang="pl-PL" dirty="0">
                <a:effectLst/>
              </a:rPr>
              <a:t>z transportu publicznego</a:t>
            </a:r>
            <a:r>
              <a:rPr lang="pl-PL" dirty="0" smtClean="0">
                <a:effectLst/>
              </a:rPr>
              <a:t>.</a:t>
            </a:r>
          </a:p>
          <a:p>
            <a:r>
              <a:rPr lang="pl-PL" dirty="0" smtClean="0">
                <a:effectLst/>
              </a:rPr>
              <a:t>Unikaj podróży samolotem - samoloty </a:t>
            </a:r>
            <a:r>
              <a:rPr lang="pl-PL" dirty="0">
                <a:effectLst/>
              </a:rPr>
              <a:t>emitują duże ilości CO</a:t>
            </a:r>
            <a:r>
              <a:rPr lang="pl-PL" baseline="-25000" dirty="0">
                <a:effectLst/>
              </a:rPr>
              <a:t>2</a:t>
            </a:r>
            <a:r>
              <a:rPr lang="pl-PL" dirty="0">
                <a:effectLst/>
              </a:rPr>
              <a:t> do atmosfery, komunikacja lotnicza stanowi najszybciej rosnące źródło emisji CO</a:t>
            </a:r>
            <a:r>
              <a:rPr lang="pl-PL" baseline="-25000" dirty="0">
                <a:effectLst/>
              </a:rPr>
              <a:t>2</a:t>
            </a:r>
            <a:r>
              <a:rPr lang="pl-PL" dirty="0" smtClean="0">
                <a:effectLst/>
              </a:rPr>
              <a:t>.</a:t>
            </a:r>
          </a:p>
          <a:p>
            <a:r>
              <a:rPr lang="pl-PL" dirty="0" smtClean="0">
                <a:effectLst/>
              </a:rPr>
              <a:t>Umiejętne </a:t>
            </a:r>
            <a:r>
              <a:rPr lang="pl-PL" dirty="0">
                <a:effectLst/>
              </a:rPr>
              <a:t>korzystanie z samochodu pozwala na znaczne oszczędności zużycia paliwa – czyli mniejszą emisję </a:t>
            </a:r>
            <a:r>
              <a:rPr lang="pl-PL" dirty="0" smtClean="0">
                <a:effectLst/>
              </a:rPr>
              <a:t>CO</a:t>
            </a:r>
            <a:r>
              <a:rPr lang="pl-PL" baseline="-25000" dirty="0" smtClean="0">
                <a:effectLst/>
              </a:rPr>
              <a:t>2</a:t>
            </a:r>
          </a:p>
          <a:p>
            <a:r>
              <a:rPr lang="pl-PL" dirty="0" smtClean="0">
                <a:effectLst/>
              </a:rPr>
              <a:t>Kupując </a:t>
            </a:r>
            <a:r>
              <a:rPr lang="pl-PL" dirty="0">
                <a:effectLst/>
              </a:rPr>
              <a:t>nowy samochód zwróć uwagę na informacje dotyczące emisji CO</a:t>
            </a:r>
            <a:r>
              <a:rPr lang="pl-PL" baseline="-25000" dirty="0">
                <a:effectLst/>
              </a:rPr>
              <a:t>2</a:t>
            </a:r>
            <a:r>
              <a:rPr lang="pl-PL" dirty="0">
                <a:effectLst/>
              </a:rPr>
              <a:t> i zużycia paliwa. 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pic>
        <p:nvPicPr>
          <p:cNvPr id="6146" name="Picture 2" descr="Będzie darmowa komunikacja publiczna w stolicy? - Polityka i Społeczeństw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123" y="4556503"/>
            <a:ext cx="3077830" cy="2301498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Jak jazda na rowerze pomaga dzieciom z autyzme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207" y="2014780"/>
            <a:ext cx="6618793" cy="2541722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Flygskam i ekologia. Czy loty samolotem szkodzą środowisk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2869" y="4556502"/>
            <a:ext cx="3499131" cy="2301498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419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ŚWIADOMIE RÓB ZAKUPY !!!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0" y="2336872"/>
            <a:ext cx="5378678" cy="4389391"/>
          </a:xfrm>
        </p:spPr>
        <p:txBody>
          <a:bodyPr>
            <a:normAutofit lnSpcReduction="10000"/>
          </a:bodyPr>
          <a:lstStyle/>
          <a:p>
            <a:r>
              <a:rPr lang="pl-PL" dirty="0" smtClean="0">
                <a:effectLst/>
              </a:rPr>
              <a:t>Wybieraj </a:t>
            </a:r>
            <a:r>
              <a:rPr lang="pl-PL" dirty="0">
                <a:effectLst/>
              </a:rPr>
              <a:t>produkty lokalne i sezonowe, dzięki temu ograniczysz energochłonny </a:t>
            </a:r>
            <a:r>
              <a:rPr lang="pl-PL" dirty="0" smtClean="0">
                <a:effectLst/>
              </a:rPr>
              <a:t>transport.</a:t>
            </a:r>
            <a:endParaRPr lang="pl-PL" dirty="0">
              <a:effectLst/>
            </a:endParaRPr>
          </a:p>
          <a:p>
            <a:r>
              <a:rPr lang="pl-PL" dirty="0" smtClean="0">
                <a:effectLst/>
              </a:rPr>
              <a:t>Jedz </a:t>
            </a:r>
            <a:r>
              <a:rPr lang="pl-PL" dirty="0">
                <a:effectLst/>
              </a:rPr>
              <a:t>mniej </a:t>
            </a:r>
            <a:r>
              <a:rPr lang="pl-PL" dirty="0" smtClean="0">
                <a:effectLst/>
              </a:rPr>
              <a:t>mięsa. </a:t>
            </a:r>
            <a:r>
              <a:rPr lang="pl-PL" dirty="0">
                <a:effectLst/>
              </a:rPr>
              <a:t>Produkcja mięsa wiąże się z intensywną emisją CO</a:t>
            </a:r>
            <a:r>
              <a:rPr lang="pl-PL" baseline="-25000" dirty="0">
                <a:effectLst/>
              </a:rPr>
              <a:t>2</a:t>
            </a:r>
            <a:r>
              <a:rPr lang="pl-PL" dirty="0">
                <a:effectLst/>
              </a:rPr>
              <a:t> i metanu</a:t>
            </a:r>
            <a:r>
              <a:rPr lang="pl-PL" dirty="0" smtClean="0">
                <a:effectLst/>
              </a:rPr>
              <a:t>.</a:t>
            </a:r>
          </a:p>
          <a:p>
            <a:r>
              <a:rPr lang="pl-PL" dirty="0" smtClean="0">
                <a:effectLst/>
              </a:rPr>
              <a:t>Wybieraj </a:t>
            </a:r>
            <a:r>
              <a:rPr lang="pl-PL" dirty="0">
                <a:effectLst/>
              </a:rPr>
              <a:t>produkty jak najmniej opakowane lub bez opakowania. W miarę możliwości kupuj produkty w opakowaniach wielokrotnego użytku</a:t>
            </a:r>
            <a:r>
              <a:rPr lang="pl-PL" dirty="0" smtClean="0">
                <a:effectLst/>
              </a:rPr>
              <a:t>.</a:t>
            </a:r>
          </a:p>
          <a:p>
            <a:r>
              <a:rPr lang="pl-PL" dirty="0" smtClean="0">
                <a:effectLst/>
              </a:rPr>
              <a:t>Nie </a:t>
            </a:r>
            <a:r>
              <a:rPr lang="pl-PL" dirty="0">
                <a:effectLst/>
              </a:rPr>
              <a:t>używaj jednorazowych toreb foliowych</a:t>
            </a:r>
            <a:r>
              <a:rPr lang="pl-PL" dirty="0" smtClean="0">
                <a:effectLst/>
              </a:rPr>
              <a:t>.</a:t>
            </a:r>
            <a:endParaRPr lang="pl-PL" dirty="0">
              <a:effectLst/>
            </a:endParaRPr>
          </a:p>
          <a:p>
            <a:r>
              <a:rPr lang="pl-PL" dirty="0" smtClean="0">
                <a:effectLst/>
              </a:rPr>
              <a:t>Kupuj </a:t>
            </a:r>
            <a:r>
              <a:rPr lang="pl-PL" dirty="0">
                <a:effectLst/>
              </a:rPr>
              <a:t>tylko to, co jest ci naprawdę potrzebne. Nie marnuj jedzenia. Kupuj tylko tyle, ile naprawdę potrzebujesz.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pl-PL"/>
          </a:p>
        </p:txBody>
      </p:sp>
      <p:pic>
        <p:nvPicPr>
          <p:cNvPr id="3074" name="Picture 2" descr="Torba na zakupy wielokrotnego użytku e-kuku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209" y="2014864"/>
            <a:ext cx="4582184" cy="4830169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Zaku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978" y="2014864"/>
            <a:ext cx="3968022" cy="2563121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Lokalne produkty spożywcze i ich wpływ na zdrowie – wyniki nowego badania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978" y="4577985"/>
            <a:ext cx="3968022" cy="2267048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11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 smtClean="0"/>
              <a:t>OGRANICZAJ POWSTAWANIE ODPADÓW I </a:t>
            </a:r>
            <a:r>
              <a:rPr lang="pl-PL" b="1" smtClean="0"/>
              <a:t>ODPOWIEDNIO POSTĘPUJ </a:t>
            </a:r>
            <a:r>
              <a:rPr lang="pl-PL" b="1" dirty="0" smtClean="0"/>
              <a:t>Z ODPADAMI !!!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0" y="2123268"/>
            <a:ext cx="5378678" cy="4734731"/>
          </a:xfrm>
        </p:spPr>
        <p:txBody>
          <a:bodyPr>
            <a:normAutofit/>
          </a:bodyPr>
          <a:lstStyle/>
          <a:p>
            <a:r>
              <a:rPr lang="pl-PL" dirty="0" smtClean="0">
                <a:effectLst/>
              </a:rPr>
              <a:t>Kupuj </a:t>
            </a:r>
            <a:r>
              <a:rPr lang="pl-PL" dirty="0">
                <a:effectLst/>
              </a:rPr>
              <a:t>tak, aby pozostawić jak najmniej śmieci</a:t>
            </a:r>
            <a:r>
              <a:rPr lang="pl-PL" dirty="0" smtClean="0">
                <a:effectLst/>
              </a:rPr>
              <a:t>.</a:t>
            </a:r>
          </a:p>
          <a:p>
            <a:r>
              <a:rPr lang="pl-PL" dirty="0" smtClean="0">
                <a:effectLst/>
              </a:rPr>
              <a:t>Dziel </a:t>
            </a:r>
            <a:r>
              <a:rPr lang="pl-PL" dirty="0">
                <a:effectLst/>
              </a:rPr>
              <a:t>się z innymi: wymieniaj się książkami, czasopismami, </a:t>
            </a:r>
            <a:r>
              <a:rPr lang="pl-PL" dirty="0" smtClean="0">
                <a:effectLst/>
              </a:rPr>
              <a:t>zabawkami.</a:t>
            </a:r>
          </a:p>
          <a:p>
            <a:r>
              <a:rPr lang="pl-PL" dirty="0" smtClean="0">
                <a:effectLst/>
              </a:rPr>
              <a:t>Niepotrzebne </a:t>
            </a:r>
            <a:r>
              <a:rPr lang="pl-PL" dirty="0">
                <a:effectLst/>
              </a:rPr>
              <a:t>lecz dobre rzeczy oddaj innym (ubrania, książki, zabawki, meble itp</a:t>
            </a:r>
            <a:r>
              <a:rPr lang="pl-PL" dirty="0" smtClean="0">
                <a:effectLst/>
              </a:rPr>
              <a:t>.)</a:t>
            </a:r>
          </a:p>
          <a:p>
            <a:r>
              <a:rPr lang="pl-PL" dirty="0" smtClean="0">
                <a:effectLst/>
              </a:rPr>
              <a:t>Segreguj </a:t>
            </a:r>
            <a:r>
              <a:rPr lang="pl-PL" dirty="0">
                <a:effectLst/>
              </a:rPr>
              <a:t>odpady</a:t>
            </a:r>
            <a:r>
              <a:rPr lang="pl-PL" dirty="0" smtClean="0">
                <a:effectLst/>
              </a:rPr>
              <a:t>.</a:t>
            </a:r>
          </a:p>
          <a:p>
            <a:r>
              <a:rPr lang="pl-PL" dirty="0" smtClean="0">
                <a:effectLst/>
              </a:rPr>
              <a:t>Jeśli </a:t>
            </a:r>
            <a:r>
              <a:rPr lang="pl-PL" dirty="0">
                <a:effectLst/>
              </a:rPr>
              <a:t>masz możliwość, kompostuj odpady organiczne</a:t>
            </a:r>
            <a:r>
              <a:rPr lang="pl-PL" dirty="0" smtClean="0">
                <a:effectLst/>
              </a:rPr>
              <a:t>.</a:t>
            </a:r>
          </a:p>
          <a:p>
            <a:r>
              <a:rPr lang="pl-PL" dirty="0" smtClean="0">
                <a:effectLst/>
              </a:rPr>
              <a:t>Zabieraj </a:t>
            </a:r>
            <a:r>
              <a:rPr lang="pl-PL" dirty="0">
                <a:effectLst/>
              </a:rPr>
              <a:t>drugie śniadanie w wielorazowym plastikowym pojemniku, zamiast w torebce czy folii aluminiowej.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pic>
        <p:nvPicPr>
          <p:cNvPr id="2050" name="Picture 2" descr="Pozyskiwanie tekstyliów - Wtórp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0562" y="1998823"/>
            <a:ext cx="3621437" cy="2743658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Kompostowanie – w czym, jak i co kompostować, by otrzymać dobry kompost -  murator.p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0562" y="4742481"/>
            <a:ext cx="3621438" cy="2115518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egregacja odpadów - podpowiadamy, jakie kosze do segregacji śmieci kupić!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679" y="1998824"/>
            <a:ext cx="3191882" cy="2077230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Lunch box Śniadaniówka Yumbox Lotus Pink 4 przegródk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978" y="4076054"/>
            <a:ext cx="3192583" cy="2781945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061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CHROŃ LASY, SADŹ DRZEWA !!!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56754" y="2336873"/>
            <a:ext cx="5003075" cy="4233744"/>
          </a:xfrm>
        </p:spPr>
        <p:txBody>
          <a:bodyPr>
            <a:normAutofit/>
          </a:bodyPr>
          <a:lstStyle/>
          <a:p>
            <a:r>
              <a:rPr lang="pl-PL" dirty="0" smtClean="0">
                <a:effectLst/>
              </a:rPr>
              <a:t>Zasadź drzewo w ogrodzie lub w okolicy - drzewa </a:t>
            </a:r>
            <a:r>
              <a:rPr lang="pl-PL" dirty="0">
                <a:effectLst/>
              </a:rPr>
              <a:t>kumulują dwutlenek węgla, który jest główną przyczyną globalnego ocieplenia. Jedno drzewo w ciągu życia pochłania średnio 750 kg CO</a:t>
            </a:r>
            <a:r>
              <a:rPr lang="pl-PL" baseline="-25000" dirty="0">
                <a:effectLst/>
              </a:rPr>
              <a:t>2</a:t>
            </a:r>
            <a:r>
              <a:rPr lang="pl-PL" dirty="0" smtClean="0">
                <a:effectLst/>
              </a:rPr>
              <a:t>.</a:t>
            </a:r>
          </a:p>
          <a:p>
            <a:r>
              <a:rPr lang="pl-PL" dirty="0" smtClean="0">
                <a:effectLst/>
              </a:rPr>
              <a:t>Oszczędzaj </a:t>
            </a:r>
            <a:r>
              <a:rPr lang="pl-PL" dirty="0">
                <a:effectLst/>
              </a:rPr>
              <a:t>papier by uratować drzewa. Zbieraj makulaturę, jedna tona makulatury pozwoli oszczędzić nawet 17 </a:t>
            </a:r>
            <a:r>
              <a:rPr lang="pl-PL" dirty="0" smtClean="0">
                <a:effectLst/>
              </a:rPr>
              <a:t>drzew.</a:t>
            </a:r>
          </a:p>
          <a:p>
            <a:r>
              <a:rPr lang="pl-PL" dirty="0" smtClean="0">
                <a:effectLst/>
              </a:rPr>
              <a:t>Kupując </a:t>
            </a:r>
            <a:r>
              <a:rPr lang="pl-PL" dirty="0">
                <a:effectLst/>
              </a:rPr>
              <a:t>produkty drewniane wybieraj takie, które są oznaczone symbolami </a:t>
            </a:r>
            <a:r>
              <a:rPr lang="pl-PL" dirty="0" smtClean="0">
                <a:effectLst/>
              </a:rPr>
              <a:t>FSC, to </a:t>
            </a:r>
            <a:r>
              <a:rPr lang="pl-PL" dirty="0">
                <a:effectLst/>
              </a:rPr>
              <a:t>oznacza, że pochodzą z certyfikowanych dobrze zarządzanych lasów.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pic>
        <p:nvPicPr>
          <p:cNvPr id="1028" name="Picture 4" descr="Oglądaj porno, sadź drzewa. Pornografia wkracza na internetowe salony |  Gadżetomania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334" y="1989170"/>
            <a:ext cx="4050665" cy="2669564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10 kroków, które ułatwią Ci proces sadzenia drzewek owocowy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335" y="4658735"/>
            <a:ext cx="4050665" cy="2199266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Niszczenie, Utylizacja Dokumentów, Sprzętu Wrocław - MAKULATUR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114" y="1989169"/>
            <a:ext cx="2934221" cy="4868832"/>
          </a:xfrm>
          <a:prstGeom prst="rect">
            <a:avLst/>
          </a:prstGeom>
          <a:noFill/>
          <a:ln w="317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951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CZY WARTO CHRONIĆ KLIMAT?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288435" y="2336873"/>
            <a:ext cx="4698358" cy="429905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l-PL" dirty="0">
                <a:effectLst/>
              </a:rPr>
              <a:t>L</a:t>
            </a:r>
            <a:r>
              <a:rPr lang="pl-PL" dirty="0" smtClean="0">
                <a:effectLst/>
              </a:rPr>
              <a:t>udzie </a:t>
            </a:r>
            <a:r>
              <a:rPr lang="pl-PL" dirty="0">
                <a:effectLst/>
              </a:rPr>
              <a:t>odczuwając drastyczne skutki globalnego ocieplenia nie utożsamiają ich </a:t>
            </a:r>
            <a:r>
              <a:rPr lang="pl-PL" dirty="0" smtClean="0">
                <a:effectLst/>
              </a:rPr>
              <a:t>często z </a:t>
            </a:r>
            <a:r>
              <a:rPr lang="pl-PL" dirty="0">
                <a:effectLst/>
              </a:rPr>
              <a:t>własną </a:t>
            </a:r>
            <a:r>
              <a:rPr lang="pl-PL" dirty="0" smtClean="0">
                <a:effectLst/>
              </a:rPr>
              <a:t>działalnością, gdyż jest to proces powolny i długotrwały. </a:t>
            </a:r>
            <a:r>
              <a:rPr lang="pl-PL" dirty="0">
                <a:effectLst/>
              </a:rPr>
              <a:t>Biorąc pod uwagę fakt, że prawie każda nasza czynność zwiększa pulę gazów cieplarnianych, powinniśmy podjąć działania zmniejszające wielkość emisji z jednoczesną oszczędnością własnego budżetu domowego.</a:t>
            </a:r>
            <a:r>
              <a:rPr lang="pl-PL" dirty="0"/>
              <a:t/>
            </a:r>
            <a:br>
              <a:rPr lang="pl-PL" dirty="0"/>
            </a:br>
            <a:r>
              <a:rPr lang="pl-PL" dirty="0">
                <a:effectLst/>
              </a:rPr>
              <a:t>Każdy z nas może chronić klimat. </a:t>
            </a:r>
            <a:r>
              <a:rPr lang="pl-PL" dirty="0" smtClean="0">
                <a:effectLst/>
              </a:rPr>
              <a:t>Wystarczy wprowadzić w życie powyższe zasady!</a:t>
            </a:r>
          </a:p>
          <a:p>
            <a:pPr marL="0" indent="0" algn="ctr">
              <a:buNone/>
            </a:pPr>
            <a:r>
              <a:rPr lang="pl-PL" b="1" dirty="0" smtClean="0">
                <a:effectLst/>
              </a:rPr>
              <a:t>CHROŃMY KLIMAT !</a:t>
            </a:r>
            <a:endParaRPr lang="pl-PL" b="1" dirty="0"/>
          </a:p>
          <a:p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pl-PL"/>
          </a:p>
        </p:txBody>
      </p:sp>
      <p:pic>
        <p:nvPicPr>
          <p:cNvPr id="2052" name="Picture 4" descr="Co to jest efekt cieplarniany i jakie są jego przyczyny? - Noizer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802" y="2336873"/>
            <a:ext cx="6647090" cy="3766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94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10951" y="2869895"/>
            <a:ext cx="9613860" cy="1090788"/>
          </a:xfrm>
        </p:spPr>
        <p:txBody>
          <a:bodyPr>
            <a:normAutofit/>
          </a:bodyPr>
          <a:lstStyle/>
          <a:p>
            <a:r>
              <a:rPr lang="pl-PL" sz="4000" b="1" dirty="0" smtClean="0"/>
              <a:t>DZIĘKUJĘ ZA UWAGĘ </a:t>
            </a:r>
            <a:r>
              <a:rPr lang="pl-PL" sz="4000" b="1" dirty="0" smtClean="0">
                <a:sym typeface="Wingdings" panose="05000000000000000000" pitchFamily="2" charset="2"/>
              </a:rPr>
              <a:t></a:t>
            </a:r>
            <a:endParaRPr lang="pl-PL" sz="4000" b="1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sz="2400" b="1" dirty="0" smtClean="0"/>
              <a:t>Przygotował:</a:t>
            </a:r>
          </a:p>
          <a:p>
            <a:r>
              <a:rPr lang="pl-PL" sz="2400" dirty="0" smtClean="0"/>
              <a:t>Tomek Trzeciak</a:t>
            </a:r>
          </a:p>
          <a:p>
            <a:r>
              <a:rPr lang="pl-PL" sz="2400" dirty="0" smtClean="0"/>
              <a:t>Kl. </a:t>
            </a:r>
            <a:r>
              <a:rPr lang="pl-PL" sz="2400" dirty="0" err="1" smtClean="0"/>
              <a:t>VIc</a:t>
            </a:r>
            <a:endParaRPr lang="pl-PL" sz="2400" dirty="0"/>
          </a:p>
        </p:txBody>
      </p:sp>
      <p:pic>
        <p:nvPicPr>
          <p:cNvPr id="5" name="Picture 2" descr="Międzynarodowy Dzień Ziemi 2020 - Gmina Brzeszcz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89250"/>
            <a:ext cx="4389120" cy="228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16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234</TotalTime>
  <Words>954</Words>
  <Application>Microsoft Office PowerPoint</Application>
  <PresentationFormat>Panoramiczny</PresentationFormat>
  <Paragraphs>74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8" baseType="lpstr">
      <vt:lpstr>Arial</vt:lpstr>
      <vt:lpstr>Trebuchet MS</vt:lpstr>
      <vt:lpstr>Wingdings</vt:lpstr>
      <vt:lpstr>Berlin</vt:lpstr>
      <vt:lpstr>CHROŃMY KLIMAT !</vt:lpstr>
      <vt:lpstr>CZY TO NORMALNE, ŻE KLIMAT SIĘ ZMIENIA?</vt:lpstr>
      <vt:lpstr>JAKIE SĄ KONSEKWENCJE ZMIAN KLIMATU?</vt:lpstr>
      <vt:lpstr>OSZCZĘDZAJ ENERGIĘ ELEKTRYCZNĄ !!!</vt:lpstr>
      <vt:lpstr>OSZCZĘDZAJ ENERGIĘ ELEKTRYCZNĄ !!!</vt:lpstr>
      <vt:lpstr>OSZCZĘDZAJ ENERGIĘ ELEKTRYCZNĄ !!!</vt:lpstr>
      <vt:lpstr>OSZCZĘDZAJ PAPIER !!!</vt:lpstr>
      <vt:lpstr>OSZCZĘDZAJ WODĘ !!!</vt:lpstr>
      <vt:lpstr>WYBIERAJ WŁAŚCIWY ŚRODEK TRANSPORTU !!!</vt:lpstr>
      <vt:lpstr>ŚWIADOMIE RÓB ZAKUPY !!!</vt:lpstr>
      <vt:lpstr>OGRANICZAJ POWSTAWANIE ODPADÓW I ODPOWIEDNIO POSTĘPUJ Z ODPADAMI !!!</vt:lpstr>
      <vt:lpstr>CHROŃ LASY, SADŹ DRZEWA !!!</vt:lpstr>
      <vt:lpstr>CZY WARTO CHRONIĆ KLIMAT?</vt:lpstr>
      <vt:lpstr>DZIĘKUJĘ ZA UWAGĘ 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Krzysztof</dc:creator>
  <cp:lastModifiedBy>TrzeciakFamily Trzeciak</cp:lastModifiedBy>
  <cp:revision>39</cp:revision>
  <dcterms:created xsi:type="dcterms:W3CDTF">2021-04-18T09:36:45Z</dcterms:created>
  <dcterms:modified xsi:type="dcterms:W3CDTF">2021-04-19T14:20:49Z</dcterms:modified>
</cp:coreProperties>
</file>