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57" r:id="rId4"/>
    <p:sldId id="268" r:id="rId5"/>
    <p:sldId id="267" r:id="rId6"/>
    <p:sldId id="269" r:id="rId7"/>
    <p:sldId id="265" r:id="rId8"/>
    <p:sldId id="260" r:id="rId9"/>
    <p:sldId id="258" r:id="rId10"/>
    <p:sldId id="259" r:id="rId11"/>
    <p:sldId id="261" r:id="rId12"/>
    <p:sldId id="264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7" d="100"/>
          <a:sy n="87" d="100"/>
        </p:scale>
        <p:origin x="45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E0C0-9C68-4273-8FEF-62EE0CA4E9E4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825D-20E9-4D27-BBF3-74E5E71C1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8618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E0C0-9C68-4273-8FEF-62EE0CA4E9E4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825D-20E9-4D27-BBF3-74E5E71C1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8264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E0C0-9C68-4273-8FEF-62EE0CA4E9E4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825D-20E9-4D27-BBF3-74E5E71C1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60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E0C0-9C68-4273-8FEF-62EE0CA4E9E4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825D-20E9-4D27-BBF3-74E5E71C1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550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E0C0-9C68-4273-8FEF-62EE0CA4E9E4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825D-20E9-4D27-BBF3-74E5E71C1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7951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E0C0-9C68-4273-8FEF-62EE0CA4E9E4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825D-20E9-4D27-BBF3-74E5E71C1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6175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E0C0-9C68-4273-8FEF-62EE0CA4E9E4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825D-20E9-4D27-BBF3-74E5E71C1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8309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E0C0-9C68-4273-8FEF-62EE0CA4E9E4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825D-20E9-4D27-BBF3-74E5E71C1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1955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E0C0-9C68-4273-8FEF-62EE0CA4E9E4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825D-20E9-4D27-BBF3-74E5E71C1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8259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E0C0-9C68-4273-8FEF-62EE0CA4E9E4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825D-20E9-4D27-BBF3-74E5E71C1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8569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E0C0-9C68-4273-8FEF-62EE0CA4E9E4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825D-20E9-4D27-BBF3-74E5E71C1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0705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bg2">
                <a:tint val="93000"/>
                <a:satMod val="150000"/>
                <a:shade val="98000"/>
                <a:lumMod val="102000"/>
              </a:schemeClr>
            </a:gs>
            <a:gs pos="73000">
              <a:schemeClr val="bg2">
                <a:tint val="98000"/>
                <a:satMod val="130000"/>
                <a:shade val="90000"/>
                <a:lumMod val="103000"/>
              </a:schemeClr>
            </a:gs>
            <a:gs pos="68000">
              <a:schemeClr val="bg2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AE0C0-9C68-4273-8FEF-62EE0CA4E9E4}" type="datetimeFigureOut">
              <a:rPr lang="pl-PL" smtClean="0"/>
              <a:t>2021-04-18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A825D-20E9-4D27-BBF3-74E5E71C1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3035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kademiawodnika.pl/" TargetMode="External"/><Relationship Id="rId7" Type="http://schemas.openxmlformats.org/officeDocument/2006/relationships/hyperlink" Target="http://www.zsmodliborzyce.pl/" TargetMode="External"/><Relationship Id="rId2" Type="http://schemas.openxmlformats.org/officeDocument/2006/relationships/hyperlink" Target="http://www.chronmyklimat.pl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fundacja.szkla.com/" TargetMode="External"/><Relationship Id="rId5" Type="http://schemas.openxmlformats.org/officeDocument/2006/relationships/hyperlink" Target="http://www.swiatoze.pl/" TargetMode="External"/><Relationship Id="rId4" Type="http://schemas.openxmlformats.org/officeDocument/2006/relationships/hyperlink" Target="http://www.pl.depositphoto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rezes PAN apeluje o rezygnację z jedzenia mięsa, by chronić klim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18491"/>
          </a:xfrm>
        </p:spPr>
        <p:txBody>
          <a:bodyPr>
            <a:normAutofit/>
          </a:bodyPr>
          <a:lstStyle/>
          <a:p>
            <a:r>
              <a:rPr lang="pl-PL" sz="6600" dirty="0" smtClean="0"/>
              <a:t>Chrońmy klimat</a:t>
            </a:r>
            <a:endParaRPr lang="pl-PL" sz="6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2775561"/>
            <a:ext cx="9144000" cy="1655762"/>
          </a:xfrm>
        </p:spPr>
        <p:txBody>
          <a:bodyPr/>
          <a:lstStyle/>
          <a:p>
            <a:r>
              <a:rPr lang="pl-PL" dirty="0" smtClean="0"/>
              <a:t>Marcin Sygut </a:t>
            </a:r>
            <a:r>
              <a:rPr lang="pl-PL" dirty="0" smtClean="0"/>
              <a:t>7b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54648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60521" y="248574"/>
            <a:ext cx="9144000" cy="1343812"/>
          </a:xfrm>
        </p:spPr>
        <p:txBody>
          <a:bodyPr/>
          <a:lstStyle/>
          <a:p>
            <a:r>
              <a:rPr lang="pl-PL" dirty="0" smtClean="0"/>
              <a:t>Co zmienia </a:t>
            </a:r>
            <a:r>
              <a:rPr lang="pl-PL" dirty="0" smtClean="0"/>
              <a:t>klimat?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77049" y="1675584"/>
            <a:ext cx="5974671" cy="4352354"/>
          </a:xfrm>
        </p:spPr>
        <p:txBody>
          <a:bodyPr>
            <a:normAutofit/>
          </a:bodyPr>
          <a:lstStyle/>
          <a:p>
            <a:pPr algn="l"/>
            <a:r>
              <a:rPr lang="pl-PL" dirty="0" smtClean="0"/>
              <a:t>Klimat </a:t>
            </a:r>
            <a:r>
              <a:rPr lang="pl-PL" dirty="0" smtClean="0"/>
              <a:t>zmieniają:</a:t>
            </a:r>
          </a:p>
          <a:p>
            <a:pPr algn="l"/>
            <a:endParaRPr lang="pl-PL" dirty="0" smtClean="0"/>
          </a:p>
          <a:p>
            <a:pPr marL="342900" indent="-342900" algn="l">
              <a:buFontTx/>
              <a:buChar char="-"/>
            </a:pPr>
            <a:r>
              <a:rPr lang="pl-PL" dirty="0" smtClean="0"/>
              <a:t>elektrownie węglowe, naftowe, atomowe, </a:t>
            </a:r>
          </a:p>
          <a:p>
            <a:pPr marL="342900" indent="-342900" algn="l">
              <a:buFontTx/>
              <a:buChar char="-"/>
            </a:pPr>
            <a:r>
              <a:rPr lang="pl-PL" dirty="0"/>
              <a:t>wytwarzające </a:t>
            </a:r>
            <a:r>
              <a:rPr lang="pl-PL" dirty="0" smtClean="0"/>
              <a:t>spaliny s</a:t>
            </a:r>
            <a:r>
              <a:rPr lang="pl-PL" dirty="0" smtClean="0"/>
              <a:t>amochody, maszyny rolnicze, </a:t>
            </a:r>
            <a:r>
              <a:rPr lang="pl-PL" dirty="0" smtClean="0"/>
              <a:t>statki  i samoloty</a:t>
            </a:r>
            <a:r>
              <a:rPr lang="pl-PL" dirty="0" smtClean="0"/>
              <a:t>,</a:t>
            </a:r>
            <a:endParaRPr lang="pl-PL" dirty="0" smtClean="0"/>
          </a:p>
          <a:p>
            <a:pPr marL="342900" indent="-342900" algn="l">
              <a:buFontTx/>
              <a:buChar char="-"/>
            </a:pPr>
            <a:r>
              <a:rPr lang="pl-PL" dirty="0"/>
              <a:t>z</a:t>
            </a:r>
            <a:r>
              <a:rPr lang="pl-PL" dirty="0" smtClean="0"/>
              <a:t>anieczyszczenia z fabryk, </a:t>
            </a:r>
            <a:endParaRPr lang="pl-PL" dirty="0" smtClean="0"/>
          </a:p>
          <a:p>
            <a:pPr marL="342900" indent="-342900" algn="l">
              <a:buFontTx/>
              <a:buChar char="-"/>
            </a:pPr>
            <a:r>
              <a:rPr lang="pl-PL" dirty="0" smtClean="0"/>
              <a:t>domy </a:t>
            </a:r>
            <a:r>
              <a:rPr lang="pl-PL" dirty="0" smtClean="0"/>
              <a:t>mieszkalne opalane węglem, spalanie w piecach śmieci i plastików,</a:t>
            </a:r>
            <a:endParaRPr lang="pl-PL" dirty="0"/>
          </a:p>
          <a:p>
            <a:pPr marL="342900" indent="-342900" algn="l">
              <a:buFontTx/>
              <a:buChar char="-"/>
            </a:pPr>
            <a:r>
              <a:rPr lang="pl-PL" dirty="0" smtClean="0"/>
              <a:t>dymy </a:t>
            </a:r>
            <a:r>
              <a:rPr lang="pl-PL" dirty="0" smtClean="0"/>
              <a:t>tytoniowe,</a:t>
            </a:r>
          </a:p>
          <a:p>
            <a:pPr marL="342900" indent="-342900" algn="l">
              <a:buFontTx/>
              <a:buChar char="-"/>
            </a:pPr>
            <a:r>
              <a:rPr lang="pl-PL" dirty="0"/>
              <a:t>s</a:t>
            </a:r>
            <a:r>
              <a:rPr lang="pl-PL" dirty="0" smtClean="0"/>
              <a:t>tosowanie oprysków w rolnictwie.</a:t>
            </a:r>
            <a:endParaRPr lang="pl-PL" dirty="0"/>
          </a:p>
        </p:txBody>
      </p:sp>
      <p:pic>
        <p:nvPicPr>
          <p:cNvPr id="7170" name="Picture 2" descr="Rekordowy kontenerowiec MSC Gülsün wkrótce w Gdańsku [VIDEO] |  PortalMorski.p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846" y="2706424"/>
            <a:ext cx="3216675" cy="214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Jaki tytoń wybrać? - Dobry tytoń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202" y="1050097"/>
            <a:ext cx="2799425" cy="157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ototapeta Brand new traktor czerwony na polu pracy • Pixers® - Żyjemy by  zmieniać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94"/>
          <a:stretch/>
        </p:blipFill>
        <p:spPr bwMode="auto">
          <a:xfrm>
            <a:off x="8227535" y="4461156"/>
            <a:ext cx="3556092" cy="219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441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iedzą, kiedy ludziom na Ziemi skończy się tl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99822" y="310718"/>
            <a:ext cx="8886548" cy="4163627"/>
          </a:xfrm>
        </p:spPr>
        <p:txBody>
          <a:bodyPr>
            <a:normAutofit/>
          </a:bodyPr>
          <a:lstStyle/>
          <a:p>
            <a:r>
              <a:rPr lang="pl-PL" sz="3200" dirty="0" smtClean="0"/>
              <a:t>Zanieczyszczenie atmosfery dwutlenkiem węgla, głównie z powodu stosowania węgla, gazu ziemnego i ropy naftowej, znacznie wzrosło w ostatnich 40 latach i  doprowadziło do powstania efektu cieplarnianego.</a:t>
            </a:r>
          </a:p>
          <a:p>
            <a:pPr algn="l"/>
            <a:endParaRPr lang="pl-PL" sz="3200" dirty="0"/>
          </a:p>
          <a:p>
            <a:pPr algn="l"/>
            <a:endParaRPr lang="pl-PL" sz="3200" dirty="0" smtClean="0"/>
          </a:p>
          <a:p>
            <a:pPr algn="l"/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750324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77638"/>
            <a:ext cx="9144000" cy="1249842"/>
          </a:xfrm>
        </p:spPr>
        <p:txBody>
          <a:bodyPr/>
          <a:lstStyle/>
          <a:p>
            <a:r>
              <a:rPr lang="pl-PL" dirty="0" smtClean="0"/>
              <a:t>Efekt cieplarniany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72863" y="1468297"/>
            <a:ext cx="7448366" cy="4524130"/>
          </a:xfrm>
        </p:spPr>
        <p:txBody>
          <a:bodyPr>
            <a:normAutofit fontScale="92500"/>
          </a:bodyPr>
          <a:lstStyle/>
          <a:p>
            <a:pPr algn="l"/>
            <a:r>
              <a:rPr lang="pl-PL" dirty="0" smtClean="0"/>
              <a:t>Efekt cieplarniany powodują gazy cieplarniane uwalniane do atmosfery. </a:t>
            </a:r>
          </a:p>
          <a:p>
            <a:pPr algn="l"/>
            <a:r>
              <a:rPr lang="pl-PL" b="1" dirty="0" smtClean="0"/>
              <a:t>Jak przebiega efekt </a:t>
            </a:r>
            <a:r>
              <a:rPr lang="pl-PL" b="1" dirty="0" smtClean="0"/>
              <a:t>cieplarniany?</a:t>
            </a:r>
            <a:endParaRPr lang="pl-PL" b="1" dirty="0" smtClean="0"/>
          </a:p>
          <a:p>
            <a:pPr marL="342900" indent="-342900" algn="l">
              <a:buFontTx/>
              <a:buChar char="-"/>
            </a:pPr>
            <a:r>
              <a:rPr lang="pl-PL" dirty="0" smtClean="0"/>
              <a:t>Słońce wysyła promienie słoneczne w kierunku Ziemi,</a:t>
            </a:r>
          </a:p>
          <a:p>
            <a:pPr marL="342900" indent="-342900" algn="l">
              <a:buFontTx/>
              <a:buChar char="-"/>
            </a:pPr>
            <a:r>
              <a:rPr lang="pl-PL" dirty="0" smtClean="0"/>
              <a:t>Ziemia odbija promienie,</a:t>
            </a:r>
          </a:p>
          <a:p>
            <a:pPr marL="342900" indent="-342900" algn="l">
              <a:buFontTx/>
              <a:buChar char="-"/>
            </a:pPr>
            <a:r>
              <a:rPr lang="pl-PL" dirty="0" smtClean="0"/>
              <a:t>promienie w </a:t>
            </a:r>
            <a:r>
              <a:rPr lang="pl-PL" dirty="0" smtClean="0"/>
              <a:t>atmosferze, </a:t>
            </a:r>
            <a:r>
              <a:rPr lang="pl-PL" dirty="0" smtClean="0"/>
              <a:t>w </a:t>
            </a:r>
            <a:r>
              <a:rPr lang="pl-PL" dirty="0" smtClean="0"/>
              <a:t>wyniku </a:t>
            </a:r>
            <a:r>
              <a:rPr lang="pl-PL" dirty="0" smtClean="0"/>
              <a:t>efektu cieplarnianego, są odbijane z powrotem w kierunku </a:t>
            </a:r>
            <a:r>
              <a:rPr lang="pl-PL" dirty="0" smtClean="0"/>
              <a:t>Ziemi</a:t>
            </a:r>
            <a:r>
              <a:rPr lang="pl-PL" dirty="0"/>
              <a:t>.</a:t>
            </a:r>
            <a:endParaRPr lang="pl-PL" dirty="0" smtClean="0"/>
          </a:p>
          <a:p>
            <a:pPr marL="342900" indent="-342900" algn="l">
              <a:buFontTx/>
              <a:buChar char="-"/>
            </a:pPr>
            <a:endParaRPr lang="pl-PL" dirty="0" smtClean="0"/>
          </a:p>
          <a:p>
            <a:pPr algn="l"/>
            <a:r>
              <a:rPr lang="pl-PL" dirty="0" smtClean="0"/>
              <a:t>Efekt cieplarniany można porównać ze szklarnią. </a:t>
            </a:r>
            <a:r>
              <a:rPr lang="pl-PL" dirty="0" smtClean="0"/>
              <a:t>Z powodu warstwy dwutlenku węgla, która działa jak szyba w szklarni, Ziemia nie może oddać do Kosmosu nadmiaru ciepła docierającego do niej ze Słońca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saturation sat="1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4" t="3371" r="3302" b="459"/>
          <a:stretch/>
        </p:blipFill>
        <p:spPr>
          <a:xfrm>
            <a:off x="8016536" y="1327480"/>
            <a:ext cx="3986074" cy="5464099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3994952" y="6346308"/>
            <a:ext cx="456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 smtClean="0"/>
              <a:t>Schemat powstawania efektu cieplarnianego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2517433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48575"/>
            <a:ext cx="9144000" cy="1272790"/>
          </a:xfrm>
        </p:spPr>
        <p:txBody>
          <a:bodyPr/>
          <a:lstStyle/>
          <a:p>
            <a:r>
              <a:rPr lang="pl-PL" dirty="0" smtClean="0"/>
              <a:t>Dziura ozonowa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91844" y="1521365"/>
            <a:ext cx="11008311" cy="2398511"/>
          </a:xfrm>
        </p:spPr>
        <p:txBody>
          <a:bodyPr>
            <a:noAutofit/>
          </a:bodyPr>
          <a:lstStyle/>
          <a:p>
            <a:pPr algn="l"/>
            <a:r>
              <a:rPr lang="pl-PL" sz="2800" dirty="0" smtClean="0"/>
              <a:t>Dziura </a:t>
            </a:r>
            <a:r>
              <a:rPr lang="pl-PL" sz="2800" dirty="0" smtClean="0"/>
              <a:t>ozonowa również ma wpływ na zmianę klimatu.  </a:t>
            </a:r>
            <a:r>
              <a:rPr lang="pl-PL" sz="2800" dirty="0"/>
              <a:t>P</a:t>
            </a:r>
            <a:r>
              <a:rPr lang="pl-PL" sz="2800" dirty="0" smtClean="0"/>
              <a:t>owstaje ona wtedy</a:t>
            </a:r>
            <a:r>
              <a:rPr lang="pl-PL" sz="2800" dirty="0" smtClean="0"/>
              <a:t>, gdy do atmosfery dostają się związki niszczące ozon, czyli trójatomowy tlen i osłabiają warstwę ozonową </a:t>
            </a:r>
            <a:r>
              <a:rPr lang="pl-PL" sz="2800" dirty="0" smtClean="0"/>
              <a:t>w wyższej warstwie atmosfery naszej </a:t>
            </a:r>
            <a:r>
              <a:rPr lang="pl-PL" sz="2800" dirty="0" smtClean="0"/>
              <a:t>planety. Jednym z takich związków jest freon, który jest stosowany w aerozolach, a także jako środek chłodzący w lodówkach.</a:t>
            </a:r>
            <a:endParaRPr lang="pl-PL" sz="2800" dirty="0"/>
          </a:p>
        </p:txBody>
      </p:sp>
      <p:pic>
        <p:nvPicPr>
          <p:cNvPr id="2050" name="Picture 2" descr="NASA potwierdza: dziura ozonowa się kurczy i jest najmniejsza, odkąd ją  odkryto w 1982 r. - Wiadomośc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454" y="3667235"/>
            <a:ext cx="5273183" cy="297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1660124" y="5328225"/>
            <a:ext cx="5291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Największa dziura ozonowa jest </a:t>
            </a:r>
            <a:r>
              <a:rPr lang="pl-PL" sz="2400" dirty="0" smtClean="0"/>
              <a:t>nad biegunami, zwłaszcza nad Antarktydą.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057015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ziura ozonowa nad Arktyką o niespotykanych dotąd rozmiarach | Dziennik  Naukow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11"/>
            <a:ext cx="12192000" cy="686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48575"/>
            <a:ext cx="9144000" cy="1272790"/>
          </a:xfrm>
        </p:spPr>
        <p:txBody>
          <a:bodyPr/>
          <a:lstStyle/>
          <a:p>
            <a:r>
              <a:rPr lang="pl-PL" dirty="0" smtClean="0"/>
              <a:t>Skutki dziury ozonowej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99495" y="1746605"/>
            <a:ext cx="10617693" cy="1928752"/>
          </a:xfrm>
        </p:spPr>
        <p:txBody>
          <a:bodyPr>
            <a:noAutofit/>
          </a:bodyPr>
          <a:lstStyle/>
          <a:p>
            <a:pPr algn="l"/>
            <a:r>
              <a:rPr lang="pl-PL" sz="2800" dirty="0" smtClean="0"/>
              <a:t>Warstwa ozonowa chroni Ziemię przed szkodliwym dla ludzi i zwierząt promieniowaniem ultrafioletowym (UV).</a:t>
            </a:r>
          </a:p>
          <a:p>
            <a:pPr algn="l"/>
            <a:r>
              <a:rPr lang="pl-PL" sz="2800" dirty="0" smtClean="0"/>
              <a:t>Skutkami dziury ozonowej jest głównie wzrost </a:t>
            </a:r>
            <a:r>
              <a:rPr lang="pl-PL" sz="2800" dirty="0" err="1" smtClean="0"/>
              <a:t>zachorowań</a:t>
            </a:r>
            <a:r>
              <a:rPr lang="pl-PL" sz="2800" dirty="0" smtClean="0"/>
              <a:t> </a:t>
            </a:r>
            <a:r>
              <a:rPr lang="pl-PL" sz="2800" dirty="0"/>
              <a:t>na raka </a:t>
            </a:r>
            <a:r>
              <a:rPr lang="pl-PL" sz="2800" dirty="0" smtClean="0"/>
              <a:t>skóry i choroby oczu.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642886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1942"/>
            <a:ext cx="9144000" cy="1157380"/>
          </a:xfrm>
        </p:spPr>
        <p:txBody>
          <a:bodyPr/>
          <a:lstStyle/>
          <a:p>
            <a:r>
              <a:rPr lang="pl-PL" dirty="0" smtClean="0"/>
              <a:t>Zmiany związane z klimatem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28474" y="1543820"/>
            <a:ext cx="9510118" cy="2861125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pl-PL" dirty="0"/>
              <a:t>W </a:t>
            </a:r>
            <a:r>
              <a:rPr lang="pl-PL" dirty="0" smtClean="0"/>
              <a:t>ciągu ostatnich </a:t>
            </a:r>
            <a:r>
              <a:rPr lang="pl-PL" dirty="0"/>
              <a:t>150 lat średnia temperatura Ziemi wzrosła o 1 stopień </a:t>
            </a:r>
            <a:r>
              <a:rPr lang="pl-PL" dirty="0" err="1"/>
              <a:t>Celcjusza</a:t>
            </a:r>
            <a:r>
              <a:rPr lang="pl-PL" dirty="0"/>
              <a:t>, a w następnych latach może </a:t>
            </a:r>
            <a:r>
              <a:rPr lang="pl-PL" dirty="0" smtClean="0"/>
              <a:t>jeszcze wzrosnąć.  </a:t>
            </a:r>
            <a:r>
              <a:rPr lang="pl-PL" dirty="0"/>
              <a:t>Podczas </a:t>
            </a:r>
            <a:r>
              <a:rPr lang="pl-PL" dirty="0" smtClean="0"/>
              <a:t>zmiany klimatu wiele się zmieniło na </a:t>
            </a:r>
            <a:r>
              <a:rPr lang="pl-PL" dirty="0" smtClean="0"/>
              <a:t>planecie, </a:t>
            </a:r>
            <a:r>
              <a:rPr lang="pl-PL" dirty="0" smtClean="0"/>
              <a:t>np.:</a:t>
            </a:r>
          </a:p>
          <a:p>
            <a:pPr marL="342900" indent="-342900" algn="l">
              <a:buFontTx/>
              <a:buChar char="-"/>
            </a:pPr>
            <a:r>
              <a:rPr lang="pl-PL" dirty="0"/>
              <a:t>n</a:t>
            </a:r>
            <a:r>
              <a:rPr lang="pl-PL" dirty="0" smtClean="0"/>
              <a:t>ienaturalne upały i susze,</a:t>
            </a:r>
          </a:p>
          <a:p>
            <a:pPr marL="342900" indent="-342900" algn="l">
              <a:buFontTx/>
              <a:buChar char="-"/>
            </a:pPr>
            <a:r>
              <a:rPr lang="pl-PL" dirty="0" smtClean="0"/>
              <a:t>liczne </a:t>
            </a:r>
            <a:r>
              <a:rPr lang="pl-PL" dirty="0" smtClean="0"/>
              <a:t>pożary lasów równikowych,</a:t>
            </a:r>
          </a:p>
          <a:p>
            <a:pPr marL="342900" indent="-342900" algn="l">
              <a:buFontTx/>
              <a:buChar char="-"/>
            </a:pPr>
            <a:r>
              <a:rPr lang="pl-PL" dirty="0" smtClean="0"/>
              <a:t>trzęsienia ziemi,</a:t>
            </a:r>
          </a:p>
          <a:p>
            <a:pPr marL="342900" indent="-342900" algn="l">
              <a:buFontTx/>
              <a:buChar char="-"/>
            </a:pPr>
            <a:r>
              <a:rPr lang="pl-PL" dirty="0" smtClean="0"/>
              <a:t>wybuchy wulkanów,</a:t>
            </a:r>
          </a:p>
          <a:p>
            <a:pPr marL="342900" indent="-342900" algn="l">
              <a:buFontTx/>
              <a:buChar char="-"/>
            </a:pPr>
            <a:r>
              <a:rPr lang="pl-PL" dirty="0" smtClean="0"/>
              <a:t>topnienie lodowców i podnoszenie się poziomu rzek i </a:t>
            </a:r>
            <a:r>
              <a:rPr lang="pl-PL" dirty="0" smtClean="0"/>
              <a:t>oceanów.</a:t>
            </a:r>
            <a:endParaRPr lang="pl-PL" dirty="0" smtClean="0"/>
          </a:p>
          <a:p>
            <a:pPr marL="342900" indent="-342900" algn="l">
              <a:buFontTx/>
              <a:buChar char="-"/>
            </a:pPr>
            <a:endParaRPr lang="pl-PL" dirty="0"/>
          </a:p>
        </p:txBody>
      </p:sp>
      <p:pic>
        <p:nvPicPr>
          <p:cNvPr id="5124" name="Picture 4" descr="Płonie również Afryka Południowa! Przyczyna to wypalanie pól i pastwisk -  ŚwiatOZE.p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342" y="2275232"/>
            <a:ext cx="3648938" cy="2432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Topnienie lodowców przyspiesza w rekordowym tempie - Forsal.p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33" y="4512640"/>
            <a:ext cx="4254357" cy="222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51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45725" y="725672"/>
            <a:ext cx="10040644" cy="2461411"/>
          </a:xfrm>
        </p:spPr>
        <p:txBody>
          <a:bodyPr>
            <a:normAutofit/>
          </a:bodyPr>
          <a:lstStyle/>
          <a:p>
            <a:pPr algn="l"/>
            <a:r>
              <a:rPr lang="pl-PL" sz="2800" dirty="0" smtClean="0"/>
              <a:t>Zmiany </a:t>
            </a:r>
            <a:r>
              <a:rPr lang="pl-PL" sz="2800" dirty="0" smtClean="0"/>
              <a:t>klimatu sprawiają, że wiele gatunków zwierząt i roślin nie są w stanie się do nich przystosować, co może spowodować ich wyginięcie.</a:t>
            </a:r>
            <a:endParaRPr lang="pl-PL" sz="2800" dirty="0"/>
          </a:p>
        </p:txBody>
      </p:sp>
      <p:pic>
        <p:nvPicPr>
          <p:cNvPr id="1028" name="Picture 4" descr="Zwierzęta giną w zastraszającym tempie. Zagrożonych gatunków aż 61 tysię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78" y="2950747"/>
            <a:ext cx="6219981" cy="349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andy Wielkie ze szkockiego zoo mogą wrócić do Chin. Nie ma… - wbo24 -  Wielka Brytania On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550" y="2848755"/>
            <a:ext cx="4184591" cy="278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055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ytajnik - Fundacja Szkl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30"/>
            <a:ext cx="12192000" cy="684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133167" y="1944209"/>
            <a:ext cx="6036817" cy="2698812"/>
          </a:xfrm>
        </p:spPr>
        <p:txBody>
          <a:bodyPr/>
          <a:lstStyle/>
          <a:p>
            <a:r>
              <a:rPr lang="pl-PL" dirty="0" smtClean="0"/>
              <a:t>Jak dbać </a:t>
            </a:r>
            <a:r>
              <a:rPr lang="pl-PL" dirty="0" smtClean="0"/>
              <a:t>o </a:t>
            </a:r>
            <a:r>
              <a:rPr lang="pl-PL" dirty="0" smtClean="0"/>
              <a:t>klimat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09425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nergia słoneczna - porównaj ceny i jakość na energii słonecznej |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057" y="4341181"/>
            <a:ext cx="4984445" cy="233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05414" y="1531400"/>
            <a:ext cx="8632054" cy="4283474"/>
          </a:xfrm>
        </p:spPr>
        <p:txBody>
          <a:bodyPr/>
          <a:lstStyle/>
          <a:p>
            <a:pPr algn="l"/>
            <a:endParaRPr lang="pl-PL" dirty="0" smtClean="0"/>
          </a:p>
          <a:p>
            <a:pPr marL="342900" indent="-342900" algn="l">
              <a:buFontTx/>
              <a:buChar char="-"/>
            </a:pPr>
            <a:r>
              <a:rPr lang="pl-PL" dirty="0" smtClean="0"/>
              <a:t>zużywać mniej ropy naftowej, węgla i gazu, ponieważ zanieczyszczają powietrze,</a:t>
            </a:r>
          </a:p>
          <a:p>
            <a:pPr marL="342900" indent="-342900" algn="l">
              <a:buFontTx/>
              <a:buChar char="-"/>
            </a:pPr>
            <a:r>
              <a:rPr lang="pl-PL" dirty="0" smtClean="0"/>
              <a:t>używać ekologicznych sposobów </a:t>
            </a:r>
            <a:r>
              <a:rPr lang="pl-PL" dirty="0" smtClean="0"/>
              <a:t>ogrzewania domów i produkcji energii elektrycznej, np</a:t>
            </a:r>
            <a:r>
              <a:rPr lang="pl-PL" dirty="0" smtClean="0"/>
              <a:t>.: energia wiatrowa, słoneczna, geotermalna, biogaz i biomasa </a:t>
            </a:r>
            <a:r>
              <a:rPr lang="pl-PL" dirty="0" smtClean="0"/>
              <a:t>oraz energia </a:t>
            </a:r>
            <a:r>
              <a:rPr lang="pl-PL" dirty="0" smtClean="0"/>
              <a:t>wodna</a:t>
            </a:r>
            <a:r>
              <a:rPr lang="pl-PL" dirty="0" smtClean="0"/>
              <a:t>,</a:t>
            </a:r>
          </a:p>
          <a:p>
            <a:pPr marL="342900" indent="-342900" algn="l">
              <a:buFontTx/>
              <a:buChar char="-"/>
            </a:pPr>
            <a:r>
              <a:rPr lang="pl-PL" dirty="0" smtClean="0"/>
              <a:t>ograniczyć spożywanie mięsa, ponieważ zwierzęta produkują gazy cieplarniane,</a:t>
            </a:r>
          </a:p>
          <a:p>
            <a:pPr algn="l"/>
            <a:endParaRPr lang="pl-PL" dirty="0" smtClean="0"/>
          </a:p>
          <a:p>
            <a:pPr marL="342900" indent="-342900" algn="l">
              <a:buFontTx/>
              <a:buChar char="-"/>
            </a:pPr>
            <a:endParaRPr lang="pl-PL" dirty="0"/>
          </a:p>
        </p:txBody>
      </p:sp>
      <p:sp>
        <p:nvSpPr>
          <p:cNvPr id="5" name="Tytuł 1"/>
          <p:cNvSpPr>
            <a:spLocks noGrp="1"/>
          </p:cNvSpPr>
          <p:nvPr>
            <p:ph type="ctrTitle"/>
          </p:nvPr>
        </p:nvSpPr>
        <p:spPr>
          <a:xfrm>
            <a:off x="1497367" y="195309"/>
            <a:ext cx="9439922" cy="1663407"/>
          </a:xfrm>
        </p:spPr>
        <p:txBody>
          <a:bodyPr>
            <a:normAutofit fontScale="90000"/>
          </a:bodyPr>
          <a:lstStyle/>
          <a:p>
            <a:pPr algn="l"/>
            <a:r>
              <a:rPr lang="pl-PL" dirty="0"/>
              <a:t>Jest wiele sposobów na to, jak dbać o klimat, niektóre z nich to:</a:t>
            </a:r>
          </a:p>
        </p:txBody>
      </p:sp>
    </p:spTree>
    <p:extLst>
      <p:ext uri="{BB962C8B-B14F-4D97-AF65-F5344CB8AC3E}">
        <p14:creationId xmlns:p14="http://schemas.microsoft.com/office/powerpoint/2010/main" val="3170594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edzenie owadów uratuje naszą planetę? - Czwórka - polskieradio.p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055" y="570347"/>
            <a:ext cx="4213949" cy="231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78780" y="992001"/>
            <a:ext cx="7318160" cy="5639617"/>
          </a:xfrm>
        </p:spPr>
        <p:txBody>
          <a:bodyPr/>
          <a:lstStyle/>
          <a:p>
            <a:pPr marL="342900" indent="-342900" algn="l">
              <a:buFontTx/>
              <a:buChar char="-"/>
            </a:pPr>
            <a:endParaRPr lang="pl-PL" dirty="0" smtClean="0"/>
          </a:p>
          <a:p>
            <a:pPr marL="342900" indent="-342900" algn="l">
              <a:buFontTx/>
              <a:buChar char="-"/>
            </a:pPr>
            <a:r>
              <a:rPr lang="pl-PL" dirty="0" smtClean="0"/>
              <a:t>spożywać </a:t>
            </a:r>
            <a:r>
              <a:rPr lang="pl-PL" dirty="0"/>
              <a:t>rośliny, a jak ktoś lubi to jeść owady, ponieważ nie produkują </a:t>
            </a:r>
            <a:r>
              <a:rPr lang="pl-PL" dirty="0" smtClean="0"/>
              <a:t>one tak dużej ilości zanieczyszczeń i wymagają mniejszej ilości wody, a są równie odżywcze jak mięso ryb i ssaków,</a:t>
            </a:r>
            <a:endParaRPr lang="pl-PL" dirty="0"/>
          </a:p>
          <a:p>
            <a:pPr marL="342900" indent="-342900" algn="l">
              <a:buFontTx/>
              <a:buChar char="-"/>
            </a:pPr>
            <a:r>
              <a:rPr lang="pl-PL" dirty="0" smtClean="0"/>
              <a:t> j</a:t>
            </a:r>
            <a:r>
              <a:rPr lang="pl-PL" dirty="0" smtClean="0"/>
              <a:t>eżeli ktoś ogrzewa dom węglem wymienić stary piec na nowy, ponieważ w nowych nie można spalać plastików i śmieci, co robiło wielu ludzi.</a:t>
            </a:r>
          </a:p>
        </p:txBody>
      </p:sp>
      <p:pic>
        <p:nvPicPr>
          <p:cNvPr id="8194" name="Picture 2" descr="Stare piece na coraz większym cenzurowanym. Posłowie chcą zaostrzenia  przepisów - Ochrona środowi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845" y="3708225"/>
            <a:ext cx="4209863" cy="280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649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68171"/>
            <a:ext cx="9144000" cy="1112992"/>
          </a:xfrm>
        </p:spPr>
        <p:txBody>
          <a:bodyPr/>
          <a:lstStyle/>
          <a:p>
            <a:r>
              <a:rPr lang="pl-PL" dirty="0" smtClean="0"/>
              <a:t>Koniec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2004057"/>
            <a:ext cx="9144000" cy="4316843"/>
          </a:xfrm>
        </p:spPr>
        <p:txBody>
          <a:bodyPr/>
          <a:lstStyle/>
          <a:p>
            <a:r>
              <a:rPr lang="pl-PL" dirty="0" smtClean="0"/>
              <a:t>Strony: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hlinkClick r:id="rId2"/>
              </a:rPr>
              <a:t>www.chronmyklimat.pl</a:t>
            </a:r>
            <a:endParaRPr lang="pl-PL" dirty="0" smtClean="0"/>
          </a:p>
          <a:p>
            <a:pPr marL="342900" indent="-342900">
              <a:buFontTx/>
              <a:buChar char="-"/>
            </a:pPr>
            <a:r>
              <a:rPr lang="pl-PL" dirty="0" smtClean="0">
                <a:hlinkClick r:id="rId3"/>
              </a:rPr>
              <a:t>www.akademiawodnika.pl</a:t>
            </a:r>
            <a:endParaRPr lang="pl-PL" dirty="0" smtClean="0"/>
          </a:p>
          <a:p>
            <a:pPr marL="342900" indent="-342900">
              <a:buFontTx/>
              <a:buChar char="-"/>
            </a:pPr>
            <a:r>
              <a:rPr lang="pl-PL" dirty="0" smtClean="0">
                <a:hlinkClick r:id="rId4"/>
              </a:rPr>
              <a:t>www.pl.depositphotos.com</a:t>
            </a:r>
            <a:endParaRPr lang="pl-PL" dirty="0" smtClean="0"/>
          </a:p>
          <a:p>
            <a:pPr marL="342900" indent="-342900">
              <a:buFontTx/>
              <a:buChar char="-"/>
            </a:pPr>
            <a:r>
              <a:rPr lang="pl-PL" dirty="0" smtClean="0">
                <a:hlinkClick r:id="rId5"/>
              </a:rPr>
              <a:t>www.swiatoze.pl</a:t>
            </a:r>
            <a:endParaRPr lang="pl-PL" dirty="0" smtClean="0"/>
          </a:p>
          <a:p>
            <a:pPr marL="342900" indent="-342900">
              <a:buFontTx/>
              <a:buChar char="-"/>
            </a:pPr>
            <a:r>
              <a:rPr lang="pl-PL" dirty="0" smtClean="0">
                <a:hlinkClick r:id="rId6"/>
              </a:rPr>
              <a:t>www.fundacja.szkla.com</a:t>
            </a:r>
            <a:endParaRPr lang="pl-PL" dirty="0" smtClean="0"/>
          </a:p>
          <a:p>
            <a:pPr marL="342900" indent="-342900">
              <a:buFontTx/>
              <a:buChar char="-"/>
            </a:pPr>
            <a:r>
              <a:rPr lang="pl-PL" dirty="0" smtClean="0">
                <a:hlinkClick r:id="rId7"/>
              </a:rPr>
              <a:t>www.zsmodliborzyce.pl</a:t>
            </a:r>
            <a:endParaRPr lang="pl-PL" dirty="0" smtClean="0"/>
          </a:p>
          <a:p>
            <a:pPr marL="342900" indent="-342900">
              <a:buFontTx/>
              <a:buChar char="-"/>
            </a:pPr>
            <a:r>
              <a:rPr lang="pl-PL" dirty="0" smtClean="0"/>
              <a:t>„Encyklopedia </a:t>
            </a:r>
            <a:r>
              <a:rPr lang="pl-PL" dirty="0" smtClean="0"/>
              <a:t>polskiego </a:t>
            </a:r>
            <a:r>
              <a:rPr lang="pl-PL" dirty="0" smtClean="0"/>
              <a:t>ucznia”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634263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</TotalTime>
  <Words>501</Words>
  <Application>Microsoft Office PowerPoint</Application>
  <PresentationFormat>Panoramiczny</PresentationFormat>
  <Paragraphs>54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Chrońmy klimat</vt:lpstr>
      <vt:lpstr>Co zmienia klimat?</vt:lpstr>
      <vt:lpstr>Prezentacja programu PowerPoint</vt:lpstr>
      <vt:lpstr>Efekt cieplarniany</vt:lpstr>
      <vt:lpstr>Dziura ozonowa</vt:lpstr>
      <vt:lpstr>Skutki dziury ozonowej</vt:lpstr>
      <vt:lpstr>Zmiany związane z klimatem</vt:lpstr>
      <vt:lpstr>Prezentacja programu PowerPoint</vt:lpstr>
      <vt:lpstr>Jak dbać o klimat</vt:lpstr>
      <vt:lpstr>Jest wiele sposobów na to, jak dbać o klimat, niektóre z nich to:</vt:lpstr>
      <vt:lpstr>Prezentacja programu PowerPoint</vt:lpstr>
      <vt:lpstr>Koniec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Chrońmy klimat</dc:title>
  <dc:creator>Sygut Stanisław</dc:creator>
  <cp:lastModifiedBy>Sygut Stanisław</cp:lastModifiedBy>
  <cp:revision>33</cp:revision>
  <dcterms:created xsi:type="dcterms:W3CDTF">2021-04-14T14:28:12Z</dcterms:created>
  <dcterms:modified xsi:type="dcterms:W3CDTF">2021-04-18T14:04:04Z</dcterms:modified>
</cp:coreProperties>
</file>