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68" r:id="rId15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047" autoAdjust="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y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ipsa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28" name="Tytuł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7" name="Symbol zastępczy daty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4A470-E6B0-4EBF-B109-B90C9F0D6766}" type="datetimeFigureOut">
              <a:rPr lang="pl-PL"/>
              <a:pPr>
                <a:defRPr/>
              </a:pPr>
              <a:t>03-12-2020</a:t>
            </a:fld>
            <a:endParaRPr lang="pl-PL"/>
          </a:p>
        </p:txBody>
      </p:sp>
      <p:sp>
        <p:nvSpPr>
          <p:cNvPr id="8" name="Symbol zastępczy numeru slajd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CB523-A0CB-4A19-B345-502D6C9D316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0" name="Symbol zastępczy stopki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284D4-E693-473E-9420-75E36C2F5F48}" type="datetimeFigureOut">
              <a:rPr lang="pl-PL"/>
              <a:pPr>
                <a:defRPr/>
              </a:pPr>
              <a:t>03-12-2020</a:t>
            </a:fld>
            <a:endParaRPr lang="pl-PL"/>
          </a:p>
        </p:txBody>
      </p:sp>
      <p:sp>
        <p:nvSpPr>
          <p:cNvPr id="5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FA176-6837-4803-967B-9E27C03EF5E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y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8B8E8-7FFE-4B1B-883E-788710DA555A}" type="datetimeFigureOut">
              <a:rPr lang="pl-PL"/>
              <a:pPr>
                <a:defRPr/>
              </a:pPr>
              <a:t>03-12-2020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CE99C-CA35-4220-A1EC-C123168C74D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2EE34-1290-4EAE-AA4B-C9BC0A19DA06}" type="datetimeFigureOut">
              <a:rPr lang="pl-PL"/>
              <a:pPr>
                <a:defRPr/>
              </a:pPr>
              <a:t>03-12-2020</a:t>
            </a:fld>
            <a:endParaRPr lang="pl-PL"/>
          </a:p>
        </p:txBody>
      </p:sp>
      <p:sp>
        <p:nvSpPr>
          <p:cNvPr id="6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55887-42D5-4568-BBCC-1611912590E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Łącznik prosty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2" name="Symbol zastępczy zawartości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34" name="Symbol zastępczy zawartości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36FEF-74A3-4A38-84CF-FD5F095A2DF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0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" name="Symbol zastępczy daty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DDF98-B24D-470D-98AB-2109BAEEB032}" type="datetimeFigureOut">
              <a:rPr lang="pl-PL"/>
              <a:pPr>
                <a:defRPr/>
              </a:pPr>
              <a:t>03-12-2020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EE92F-8A2A-440B-89B2-CAE41AB29D40}" type="datetimeFigureOut">
              <a:rPr lang="pl-PL"/>
              <a:pPr>
                <a:defRPr/>
              </a:pPr>
              <a:t>03-12-2020</a:t>
            </a:fld>
            <a:endParaRPr lang="pl-PL"/>
          </a:p>
        </p:txBody>
      </p:sp>
      <p:sp>
        <p:nvSpPr>
          <p:cNvPr id="4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55A80-EAE6-4AEB-AB13-BE39832D71E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5FDD6-54BB-4905-89B9-C69436307D69}" type="datetimeFigureOut">
              <a:rPr lang="pl-PL"/>
              <a:pPr>
                <a:defRPr/>
              </a:pPr>
              <a:t>03-12-2020</a:t>
            </a:fld>
            <a:endParaRPr lang="pl-PL"/>
          </a:p>
        </p:txBody>
      </p:sp>
      <p:sp>
        <p:nvSpPr>
          <p:cNvPr id="3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7B37D-65C3-4014-85A2-E5E4BFC1BE8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zawartości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1" name="Tytuł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E5A56-CE8B-424E-9588-C29006D7E4CC}" type="datetimeFigureOut">
              <a:rPr lang="pl-PL"/>
              <a:pPr>
                <a:defRPr/>
              </a:pPr>
              <a:t>03-12-2020</a:t>
            </a:fld>
            <a:endParaRPr lang="pl-PL"/>
          </a:p>
        </p:txBody>
      </p:sp>
      <p:sp>
        <p:nvSpPr>
          <p:cNvPr id="6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4B4FE-FE9A-44AB-ACF8-E7B67C53056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38CDC-16BD-4206-A6A4-BDD7BA3E60B1}" type="datetimeFigureOut">
              <a:rPr lang="pl-PL"/>
              <a:pPr>
                <a:defRPr/>
              </a:pPr>
              <a:t>03-12-2020</a:t>
            </a:fld>
            <a:endParaRPr lang="pl-PL"/>
          </a:p>
        </p:txBody>
      </p:sp>
      <p:sp>
        <p:nvSpPr>
          <p:cNvPr id="6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3777A-2900-41D4-BA56-9970F3CEE6B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4D57-A479-4B5A-8AAA-E6A1ADD1D889}" type="datetimeFigureOut">
              <a:rPr lang="pl-PL"/>
              <a:pPr>
                <a:defRPr/>
              </a:pPr>
              <a:t>03-12-2020</a:t>
            </a:fld>
            <a:endParaRPr lang="pl-PL"/>
          </a:p>
        </p:txBody>
      </p:sp>
      <p:sp>
        <p:nvSpPr>
          <p:cNvPr id="5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870F7-3485-4A1F-8BB8-5F747FD237F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F1F15-7AFA-41E4-A19D-4D874243C70C}" type="datetimeFigureOut">
              <a:rPr lang="pl-PL"/>
              <a:pPr>
                <a:defRPr/>
              </a:pPr>
              <a:t>03-12-2020</a:t>
            </a:fld>
            <a:endParaRPr lang="pl-PL"/>
          </a:p>
        </p:txBody>
      </p:sp>
      <p:sp>
        <p:nvSpPr>
          <p:cNvPr id="5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DA00B-BBC2-4352-AAE4-06D9DF01673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ekstu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4212C2-8251-4AFC-AF41-EC2334BEEB1A}" type="datetimeFigureOut">
              <a:rPr lang="pl-PL"/>
              <a:pPr>
                <a:defRPr/>
              </a:pPr>
              <a:t>03-12-2020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6416E2-1B8A-4FFE-8A4E-33F2AAAF040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19" r:id="rId2"/>
    <p:sldLayoutId id="2147483728" r:id="rId3"/>
    <p:sldLayoutId id="2147483720" r:id="rId4"/>
    <p:sldLayoutId id="2147483729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juubYZbI0A" TargetMode="External"/><Relationship Id="rId2" Type="http://schemas.openxmlformats.org/officeDocument/2006/relationships/hyperlink" Target="https://www.youtube.com/watch?v=el3MxB-MAP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NCIT2dHyTn4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dirty="0" smtClean="0"/>
              <a:t>4 grudnia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57200" y="928670"/>
            <a:ext cx="8472518" cy="264320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mtClean="0"/>
              <a:t>Dzień Górnika</a:t>
            </a:r>
            <a:endParaRPr lang="pl-PL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zawartości 1"/>
          <p:cNvSpPr>
            <a:spLocks noGrp="1"/>
          </p:cNvSpPr>
          <p:nvPr>
            <p:ph idx="1"/>
          </p:nvPr>
        </p:nvSpPr>
        <p:spPr>
          <a:xfrm>
            <a:off x="428625" y="857250"/>
            <a:ext cx="8229600" cy="4572000"/>
          </a:xfrm>
        </p:spPr>
        <p:txBody>
          <a:bodyPr/>
          <a:lstStyle/>
          <a:p>
            <a:pPr eaLnBrk="1" hangingPunct="1"/>
            <a:r>
              <a:rPr lang="pl-PL" dirty="0" smtClean="0"/>
              <a:t>Praca w kopalni od zawsze była bardzo trudna </a:t>
            </a:r>
            <a:br>
              <a:rPr lang="pl-PL" dirty="0" smtClean="0"/>
            </a:br>
            <a:r>
              <a:rPr lang="pl-PL" dirty="0" smtClean="0"/>
              <a:t>i niebezpieczna. Na początku zanim zaczęto używać maszyn, górnicy wydobywali węgiel za pomocą kilofów i łopat, pracując w trudnych i bardzo niebezpiecznych warunkach nawet po kilkanaście godzin dziennie. Chodniki były niskie, często pracowano na kolanach, a nawet na leżąco. Rosnące zapotrzebowanie na węgiel sprawiło, że szybko zaczęto używać koni, które pomagały w transporcie węgla pod ziemią.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mtClean="0"/>
              <a:t>PRACA GÓRNIKA DAWNIEJ I DZIŚ</a:t>
            </a:r>
            <a:endParaRPr lang="pl-PL"/>
          </a:p>
        </p:txBody>
      </p:sp>
      <p:sp>
        <p:nvSpPr>
          <p:cNvPr id="6148" name="AutoShape 5" descr="TRANSPORT KONNY W GÓRNICTWIE"/>
          <p:cNvSpPr>
            <a:spLocks noChangeAspect="1" noChangeArrowheads="1"/>
          </p:cNvSpPr>
          <p:nvPr/>
        </p:nvSpPr>
        <p:spPr bwMode="auto">
          <a:xfrm>
            <a:off x="155575" y="-784225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6149" name="AutoShape 7" descr="TRANSPORT KONNY W GÓRNICTWIE"/>
          <p:cNvSpPr>
            <a:spLocks noChangeAspect="1" noChangeArrowheads="1"/>
          </p:cNvSpPr>
          <p:nvPr/>
        </p:nvSpPr>
        <p:spPr bwMode="auto">
          <a:xfrm>
            <a:off x="155575" y="-784225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6150" name="AutoShape 9" descr="TRANSPORT KONNY W GÓRNICTW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6151" name="AutoShape 11" descr="TRANSPORT KONNY W GÓRNICTWIE"/>
          <p:cNvSpPr>
            <a:spLocks noChangeAspect="1" noChangeArrowheads="1"/>
          </p:cNvSpPr>
          <p:nvPr/>
        </p:nvSpPr>
        <p:spPr bwMode="auto">
          <a:xfrm>
            <a:off x="155575" y="-784225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6152" name="AutoShape 13" descr="TRANSPORT KONNY W GÓRNICTWIE"/>
          <p:cNvSpPr>
            <a:spLocks noChangeAspect="1" noChangeArrowheads="1"/>
          </p:cNvSpPr>
          <p:nvPr/>
        </p:nvSpPr>
        <p:spPr bwMode="auto">
          <a:xfrm>
            <a:off x="155575" y="-784225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pic>
        <p:nvPicPr>
          <p:cNvPr id="6153" name="Picture 15" descr="Konie w kopalniach nie miały łatwego życia. Spędzały w ciemnościach nawet  20 lat [ARCHIWALNE ZDJĘCIA] - zdjęcie nr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4570413"/>
            <a:ext cx="371475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zawartości 1"/>
          <p:cNvSpPr>
            <a:spLocks noGrp="1"/>
          </p:cNvSpPr>
          <p:nvPr>
            <p:ph idx="1"/>
          </p:nvPr>
        </p:nvSpPr>
        <p:spPr>
          <a:xfrm>
            <a:off x="500063" y="357188"/>
            <a:ext cx="8229600" cy="4572000"/>
          </a:xfrm>
        </p:spPr>
        <p:txBody>
          <a:bodyPr/>
          <a:lstStyle/>
          <a:p>
            <a:pPr eaLnBrk="1" hangingPunct="1"/>
            <a:r>
              <a:rPr lang="pl-PL" smtClean="0"/>
              <a:t>Dzisiaj praca w kopalni jest zmechanizowana i o wiele bezpieczniejsza. Co nie oznacza, że całkowicie bezpieczna. Górnicy pracują w dużym hałasie, przy wysokiej temperaturze i wszechobecnym pyle węglowym. W niektórych kopalniach bardzo dużym zagrożeniem jest metan – łatwopalny gaz, który może spowodować wybuch i pożar.</a:t>
            </a:r>
          </a:p>
        </p:txBody>
      </p:sp>
      <p:pic>
        <p:nvPicPr>
          <p:cNvPr id="7171" name="Picture 5" descr="Maszyny: jest żółty i drąży chodniki - netTG.pl – Gospodarka - Ludz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5013" y="3286125"/>
            <a:ext cx="5268912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zawartości 1"/>
          <p:cNvSpPr>
            <a:spLocks noGrp="1"/>
          </p:cNvSpPr>
          <p:nvPr>
            <p:ph idx="1"/>
          </p:nvPr>
        </p:nvSpPr>
        <p:spPr>
          <a:xfrm>
            <a:off x="457200" y="2786063"/>
            <a:ext cx="8229600" cy="335756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pl-PL" dirty="0" smtClean="0"/>
              <a:t>Rodzaje kopalni ze względu na sposób wydobycia:</a:t>
            </a:r>
          </a:p>
          <a:p>
            <a:pPr eaLnBrk="1" hangingPunct="1"/>
            <a:r>
              <a:rPr lang="pl-PL" dirty="0" smtClean="0"/>
              <a:t>głębinowe (surowce wydobywane są głęboko pod ziemią),</a:t>
            </a:r>
          </a:p>
          <a:p>
            <a:pPr eaLnBrk="1" hangingPunct="1"/>
            <a:r>
              <a:rPr lang="pl-PL" dirty="0" smtClean="0"/>
              <a:t>odkrywkowe (surowce wydobywa się na powierzchni ziemi przez ściąganie kolejnych warstw gleby),</a:t>
            </a:r>
          </a:p>
          <a:p>
            <a:pPr eaLnBrk="1" hangingPunct="1"/>
            <a:r>
              <a:rPr lang="pl-PL" dirty="0" smtClean="0"/>
              <a:t>otworowe (surowce wydobywa się za pomocą głębokich odwiertów).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34790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Kopalnia to zakład pracy, który zajmuje się wydobywaniem z ziemi różnych surowców.</a:t>
            </a:r>
            <a:endParaRPr lang="pl-PL" dirty="0"/>
          </a:p>
        </p:txBody>
      </p:sp>
      <p:sp>
        <p:nvSpPr>
          <p:cNvPr id="8196" name="AutoShape 5" descr="Kopalnie zatrzymane przez koronawirusa ponownie się rozpędzają - górnictwo"/>
          <p:cNvSpPr>
            <a:spLocks noChangeAspect="1" noChangeArrowheads="1"/>
          </p:cNvSpPr>
          <p:nvPr/>
        </p:nvSpPr>
        <p:spPr bwMode="auto">
          <a:xfrm>
            <a:off x="155575" y="-762000"/>
            <a:ext cx="28860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8197" name="AutoShape 7" descr="Kopalnie zatrzymane przez koronawirusa ponownie się rozpędzają - górnictwo"/>
          <p:cNvSpPr>
            <a:spLocks noChangeAspect="1" noChangeArrowheads="1"/>
          </p:cNvSpPr>
          <p:nvPr/>
        </p:nvSpPr>
        <p:spPr bwMode="auto">
          <a:xfrm>
            <a:off x="155575" y="-762000"/>
            <a:ext cx="28860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8198" name="AutoShape 9" descr="Kopalnie zatrzymane przez koronawirusa ponownie się rozpędzają - górnictwo"/>
          <p:cNvSpPr>
            <a:spLocks noChangeAspect="1" noChangeArrowheads="1"/>
          </p:cNvSpPr>
          <p:nvPr/>
        </p:nvSpPr>
        <p:spPr bwMode="auto">
          <a:xfrm>
            <a:off x="155575" y="-762000"/>
            <a:ext cx="28860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ymbol zastępczy zawartości 1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10000"/>
          </a:xfrm>
        </p:spPr>
        <p:txBody>
          <a:bodyPr/>
          <a:lstStyle/>
          <a:p>
            <a:pPr eaLnBrk="1" hangingPunct="1"/>
            <a:r>
              <a:rPr lang="pl-PL" smtClean="0"/>
              <a:t>Mamy kopalnie węgla kamiennego, rud metali, ropy, gazu ziemnego, soli, siarki i złota.</a:t>
            </a:r>
          </a:p>
          <a:p>
            <a:pPr eaLnBrk="1" hangingPunct="1"/>
            <a:r>
              <a:rPr lang="pl-PL" smtClean="0"/>
              <a:t>Największym bogactwem Śląska jest węgiel, który wydobywany jest w kopalniach głębinowych.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64307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mtClean="0"/>
              <a:t>Kopalnie dzielimy także ze względu na surowiec, który się w nich wydobywa:</a:t>
            </a:r>
            <a:endParaRPr lang="pl-PL"/>
          </a:p>
        </p:txBody>
      </p:sp>
      <p:pic>
        <p:nvPicPr>
          <p:cNvPr id="9220" name="Picture 11" descr="Kopalnie zatrzymane przez koronawirusa ponownie się rozpędzają - górnictw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88" y="4143375"/>
            <a:ext cx="4572000" cy="250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zawartości 1"/>
          <p:cNvSpPr>
            <a:spLocks noGrp="1"/>
          </p:cNvSpPr>
          <p:nvPr>
            <p:ph idx="1"/>
          </p:nvPr>
        </p:nvSpPr>
        <p:spPr>
          <a:xfrm>
            <a:off x="285750" y="1357313"/>
            <a:ext cx="4357688" cy="5286375"/>
          </a:xfrm>
        </p:spPr>
        <p:txBody>
          <a:bodyPr/>
          <a:lstStyle/>
          <a:p>
            <a:pPr eaLnBrk="1" hangingPunct="1"/>
            <a:r>
              <a:rPr lang="pl-PL" sz="2000" dirty="0" smtClean="0"/>
              <a:t>Legenda mówi, że Skarbnika można spotkać we wszystkich kopalniach. Zazwyczaj miał on postać starego sztygara z siwą brodą, w dłoni trzymał mały kilof.  Ostrzegał górników przez niebezpieczeństwami i pomagał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w </a:t>
            </a:r>
            <a:r>
              <a:rPr lang="pl-PL" sz="2000" dirty="0" smtClean="0"/>
              <a:t>razie potrzeby. Bywał też surowy, mściwy  i okrutny. Dobrzy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i </a:t>
            </a:r>
            <a:r>
              <a:rPr lang="pl-PL" sz="2000" dirty="0" smtClean="0"/>
              <a:t>pracowici górnicy nie musieli się go obawiać. Oszuści i lenie nie mogli liczyć na jego przychylność. Ducha </a:t>
            </a:r>
            <a:r>
              <a:rPr lang="pl-PL" sz="2000" dirty="0" smtClean="0"/>
              <a:t>kopalni </a:t>
            </a:r>
            <a:r>
              <a:rPr lang="pl-PL" sz="2000" dirty="0" smtClean="0"/>
              <a:t>nazwano Skarbnikiem od </a:t>
            </a:r>
            <a:r>
              <a:rPr lang="pl-PL" sz="2000" dirty="0" smtClean="0"/>
              <a:t>skarbu, </a:t>
            </a:r>
            <a:r>
              <a:rPr lang="pl-PL" sz="2000" dirty="0" smtClean="0"/>
              <a:t>którego strzegł </a:t>
            </a:r>
            <a:r>
              <a:rPr lang="pl-PL" sz="2000" dirty="0" smtClean="0"/>
              <a:t>w</a:t>
            </a:r>
            <a:r>
              <a:rPr lang="pl-PL" sz="2000" dirty="0" smtClean="0"/>
              <a:t> </a:t>
            </a:r>
            <a:r>
              <a:rPr lang="pl-PL" sz="2000" dirty="0" smtClean="0"/>
              <a:t>podziemiach.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mtClean="0"/>
              <a:t>SKARBNIK – DUCH KOPALNI</a:t>
            </a:r>
            <a:endParaRPr lang="pl-PL"/>
          </a:p>
        </p:txBody>
      </p:sp>
      <p:sp>
        <p:nvSpPr>
          <p:cNvPr id="10244" name="AutoShape 5" descr="Skarbnik – słowiański duch górniczy | Historia zapomniana i mniej znana"/>
          <p:cNvSpPr>
            <a:spLocks noChangeAspect="1" noChangeArrowheads="1"/>
          </p:cNvSpPr>
          <p:nvPr/>
        </p:nvSpPr>
        <p:spPr bwMode="auto">
          <a:xfrm>
            <a:off x="155575" y="-822325"/>
            <a:ext cx="177165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0245" name="AutoShape 7" descr="Skarbnik – słowiański duch górniczy | Historia zapomniana i mniej znana"/>
          <p:cNvSpPr>
            <a:spLocks noChangeAspect="1" noChangeArrowheads="1"/>
          </p:cNvSpPr>
          <p:nvPr/>
        </p:nvSpPr>
        <p:spPr bwMode="auto">
          <a:xfrm>
            <a:off x="155575" y="-822325"/>
            <a:ext cx="177165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pic>
        <p:nvPicPr>
          <p:cNvPr id="10246" name="Picture 9" descr="Skarbnik – słowiański duch górniczy | Historia zapomniana i mniej zna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714500"/>
            <a:ext cx="4049712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mtClean="0"/>
              <a:t>GÓRNICZE SYMBOLE</a:t>
            </a:r>
            <a:endParaRPr lang="pl-PL"/>
          </a:p>
        </p:txBody>
      </p:sp>
      <p:sp>
        <p:nvSpPr>
          <p:cNvPr id="11267" name="AutoShape 5" descr="Zwyczaje i tradycje górnicze - ppt video online pobierz"/>
          <p:cNvSpPr>
            <a:spLocks noChangeAspect="1" noChangeArrowheads="1"/>
          </p:cNvSpPr>
          <p:nvPr/>
        </p:nvSpPr>
        <p:spPr bwMode="auto">
          <a:xfrm>
            <a:off x="155575" y="-846138"/>
            <a:ext cx="2352675" cy="177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pic>
        <p:nvPicPr>
          <p:cNvPr id="11268" name="Picture 7" descr="Zwyczaje i tradycje górnicze - ppt video online pobier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71625"/>
            <a:ext cx="6381750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571472" y="152400"/>
            <a:ext cx="8115328" cy="99058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mtClean="0"/>
              <a:t>GALOWY STRÓJ GÓRNIKA</a:t>
            </a:r>
            <a:endParaRPr lang="pl-PL"/>
          </a:p>
        </p:txBody>
      </p:sp>
      <p:pic>
        <p:nvPicPr>
          <p:cNvPr id="12291" name="Picture 4" descr="lafarge mundur druk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357313"/>
            <a:ext cx="8429625" cy="505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mtClean="0"/>
              <a:t>KOLORY PIÓROPUSZA</a:t>
            </a:r>
            <a:endParaRPr lang="pl-PL"/>
          </a:p>
        </p:txBody>
      </p:sp>
      <p:pic>
        <p:nvPicPr>
          <p:cNvPr id="13315" name="Picture 7" descr="KGHM Polska Miedź on Twitter: &quot;Galowa czapka górnicza, tzw. #czako.  Dlaczego ma różne kolory pióropusza i co one oznaczają? #KGHM #Barbórka  #DzieńGórnika… https://t.co/pj7SnI9xRT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785938"/>
            <a:ext cx="707231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zawartości 1"/>
          <p:cNvSpPr>
            <a:spLocks noGrp="1"/>
          </p:cNvSpPr>
          <p:nvPr>
            <p:ph idx="1"/>
          </p:nvPr>
        </p:nvSpPr>
        <p:spPr>
          <a:xfrm>
            <a:off x="457200" y="2357438"/>
            <a:ext cx="3106688" cy="3738562"/>
          </a:xfrm>
        </p:spPr>
        <p:txBody>
          <a:bodyPr/>
          <a:lstStyle/>
          <a:p>
            <a:pPr eaLnBrk="1" hangingPunct="1"/>
            <a:r>
              <a:rPr lang="pl-PL" dirty="0" smtClean="0"/>
              <a:t>Święta Barbara jest patronką górników, hutników, kowali, kamieniarzy, rybaków, marynarzy </a:t>
            </a:r>
            <a:br>
              <a:rPr lang="pl-PL" dirty="0" smtClean="0"/>
            </a:br>
            <a:r>
              <a:rPr lang="pl-PL" dirty="0" smtClean="0"/>
              <a:t>i żołnierzy.</a:t>
            </a:r>
          </a:p>
          <a:p>
            <a:pPr eaLnBrk="1" hangingPunct="1"/>
            <a:endParaRPr lang="pl-PL" dirty="0" smtClean="0"/>
          </a:p>
          <a:p>
            <a:pPr eaLnBrk="1" hangingPunct="1"/>
            <a:endParaRPr lang="pl-PL" dirty="0" smtClean="0"/>
          </a:p>
          <a:p>
            <a:pPr eaLnBrk="1" hangingPunct="1"/>
            <a:endParaRPr lang="pl-PL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9071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mtClean="0"/>
              <a:t>PATRONKA GÓRNIKÓW </a:t>
            </a:r>
            <a:br>
              <a:rPr lang="pl-PL" smtClean="0"/>
            </a:br>
            <a:r>
              <a:rPr lang="pl-PL" smtClean="0"/>
              <a:t>– ŚWIĘTA BARBARA</a:t>
            </a:r>
            <a:endParaRPr lang="pl-PL"/>
          </a:p>
        </p:txBody>
      </p:sp>
      <p:pic>
        <p:nvPicPr>
          <p:cNvPr id="14340" name="Picture 4" descr="C:\Users\Mati\Desktop\dzień górnika\Św. Barbara patronka górnikó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132856"/>
            <a:ext cx="2978159" cy="4405561"/>
          </a:xfrm>
          <a:prstGeom prst="rect">
            <a:avLst/>
          </a:prstGeom>
          <a:noFill/>
        </p:spPr>
      </p:pic>
      <p:pic>
        <p:nvPicPr>
          <p:cNvPr id="14341" name="Picture 5" descr="C:\Users\Mati\Desktop\dzień górnika\Św. Barbara w skrzyszowskim kościel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276872"/>
            <a:ext cx="1997858" cy="3929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ymbol zastępczy zawartości 1"/>
          <p:cNvSpPr>
            <a:spLocks noGrp="1"/>
          </p:cNvSpPr>
          <p:nvPr>
            <p:ph idx="1"/>
          </p:nvPr>
        </p:nvSpPr>
        <p:spPr>
          <a:xfrm>
            <a:off x="0" y="2214563"/>
            <a:ext cx="4143375" cy="4286250"/>
          </a:xfrm>
        </p:spPr>
        <p:txBody>
          <a:bodyPr/>
          <a:lstStyle/>
          <a:p>
            <a:pPr algn="ctr" eaLnBrk="1" hangingPunct="1"/>
            <a:endParaRPr lang="pl-PL" smtClean="0"/>
          </a:p>
          <a:p>
            <a:pPr algn="ctr" eaLnBrk="1" hangingPunct="1"/>
            <a:r>
              <a:rPr lang="pl-PL" smtClean="0"/>
              <a:t>górnik – grubiorz</a:t>
            </a:r>
          </a:p>
          <a:p>
            <a:pPr algn="ctr" eaLnBrk="1" hangingPunct="1"/>
            <a:r>
              <a:rPr lang="pl-PL" smtClean="0"/>
              <a:t>węgiel – wongiel</a:t>
            </a:r>
          </a:p>
          <a:p>
            <a:pPr algn="ctr" eaLnBrk="1" hangingPunct="1"/>
            <a:r>
              <a:rPr lang="pl-PL" smtClean="0"/>
              <a:t>kopalnia – gruba</a:t>
            </a:r>
          </a:p>
          <a:p>
            <a:pPr algn="ctr" eaLnBrk="1" hangingPunct="1"/>
            <a:r>
              <a:rPr lang="pl-PL" smtClean="0"/>
              <a:t>młot – pyrlik</a:t>
            </a:r>
          </a:p>
          <a:p>
            <a:pPr algn="ctr" eaLnBrk="1" hangingPunct="1"/>
            <a:r>
              <a:rPr lang="pl-PL" smtClean="0"/>
              <a:t>wagon – kolaska</a:t>
            </a:r>
          </a:p>
          <a:p>
            <a:pPr algn="ctr" eaLnBrk="1" hangingPunct="1"/>
            <a:r>
              <a:rPr lang="pl-PL" smtClean="0"/>
              <a:t>winda – szola</a:t>
            </a:r>
          </a:p>
          <a:p>
            <a:pPr algn="ctr" eaLnBrk="1" hangingPunct="1"/>
            <a:endParaRPr lang="pl-PL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7640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mtClean="0"/>
              <a:t>SŁOWNIK POLSKO – ŚLĄSKI GWARY GÓRNICZEJ</a:t>
            </a:r>
            <a:endParaRPr lang="pl-PL"/>
          </a:p>
        </p:txBody>
      </p:sp>
      <p:pic>
        <p:nvPicPr>
          <p:cNvPr id="15364" name="Picture 5" descr="Boberkowy World : Górnicza praca - tygodniowy plan zajęć w przedszkolu z  konspektam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8" y="2643188"/>
            <a:ext cx="4273550" cy="293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zawartości 1"/>
          <p:cNvSpPr>
            <a:spLocks noGrp="1"/>
          </p:cNvSpPr>
          <p:nvPr>
            <p:ph idx="1"/>
          </p:nvPr>
        </p:nvSpPr>
        <p:spPr>
          <a:xfrm>
            <a:off x="500063" y="0"/>
            <a:ext cx="8186737" cy="3857625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endParaRPr lang="pl-PL" smtClean="0"/>
          </a:p>
          <a:p>
            <a:pPr algn="ctr" eaLnBrk="1" hangingPunct="1"/>
            <a:r>
              <a:rPr lang="pl-PL" smtClean="0"/>
              <a:t>pociąg – cug</a:t>
            </a:r>
          </a:p>
          <a:p>
            <a:pPr algn="ctr" eaLnBrk="1" hangingPunct="1"/>
            <a:r>
              <a:rPr lang="pl-PL" smtClean="0"/>
              <a:t>lampka górnicza – karbidka</a:t>
            </a:r>
          </a:p>
          <a:p>
            <a:pPr algn="ctr" eaLnBrk="1" hangingPunct="1"/>
            <a:r>
              <a:rPr lang="pl-PL" smtClean="0"/>
              <a:t>dniówka robocza - szychta</a:t>
            </a:r>
          </a:p>
          <a:p>
            <a:pPr algn="ctr" eaLnBrk="1" hangingPunct="1"/>
            <a:r>
              <a:rPr lang="pl-PL" smtClean="0"/>
              <a:t>dwie kromki chleba – dwa kraiczki chleba</a:t>
            </a:r>
          </a:p>
          <a:p>
            <a:pPr algn="ctr" eaLnBrk="1" hangingPunct="1"/>
            <a:r>
              <a:rPr lang="pl-PL" smtClean="0"/>
              <a:t>flaga górnicza  -górniczo fana</a:t>
            </a:r>
          </a:p>
          <a:p>
            <a:pPr algn="ctr" eaLnBrk="1" hangingPunct="1"/>
            <a:r>
              <a:rPr lang="pl-PL" smtClean="0"/>
              <a:t>guziki – knefle</a:t>
            </a:r>
          </a:p>
          <a:p>
            <a:pPr algn="ctr" eaLnBrk="1" hangingPunct="1"/>
            <a:r>
              <a:rPr lang="pl-PL" smtClean="0"/>
              <a:t>spodnie - galoty</a:t>
            </a:r>
          </a:p>
        </p:txBody>
      </p:sp>
      <p:pic>
        <p:nvPicPr>
          <p:cNvPr id="16387" name="Picture 4" descr="Gornik Obrazek Dla Dzieci - Polkie Isl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25" y="4000500"/>
            <a:ext cx="3500438" cy="253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07360"/>
          </a:xfrm>
        </p:spPr>
        <p:txBody>
          <a:bodyPr/>
          <a:lstStyle/>
          <a:p>
            <a:pPr algn="ctr">
              <a:lnSpc>
                <a:spcPct val="200000"/>
              </a:lnSpc>
              <a:buNone/>
            </a:pPr>
            <a:r>
              <a:rPr lang="pl-PL" sz="2400" b="1" dirty="0" smtClean="0"/>
              <a:t>Materiały dodatkowe dla chętnych</a:t>
            </a:r>
            <a:r>
              <a:rPr lang="pl-PL" sz="2000" dirty="0" smtClean="0"/>
              <a:t>:</a:t>
            </a:r>
          </a:p>
          <a:p>
            <a:pPr>
              <a:lnSpc>
                <a:spcPct val="200000"/>
              </a:lnSpc>
            </a:pPr>
            <a:r>
              <a:rPr lang="pl-PL" sz="2000" dirty="0" smtClean="0"/>
              <a:t>„Walczyk Górniczy” - Orkiestra Górnicza:</a:t>
            </a:r>
            <a:br>
              <a:rPr lang="pl-PL" sz="2000" dirty="0" smtClean="0"/>
            </a:br>
            <a:r>
              <a:rPr lang="pl-PL" sz="2000" dirty="0" smtClean="0">
                <a:hlinkClick r:id="rId2"/>
              </a:rPr>
              <a:t>https://www.youtube.com/watch?v=el3MxB-MAPU</a:t>
            </a:r>
            <a:endParaRPr lang="pl-PL" sz="2000" dirty="0" smtClean="0"/>
          </a:p>
          <a:p>
            <a:pPr>
              <a:lnSpc>
                <a:spcPct val="200000"/>
              </a:lnSpc>
            </a:pPr>
            <a:r>
              <a:rPr lang="pl-PL" sz="2000" dirty="0" smtClean="0"/>
              <a:t>Jak zrobić czapkę górnika? (24:23) : </a:t>
            </a:r>
            <a:r>
              <a:rPr lang="pl-PL" sz="2000" dirty="0" smtClean="0">
                <a:hlinkClick r:id="rId3"/>
              </a:rPr>
              <a:t>https://www.youtube.com/watch?v=njuubYZbI0A</a:t>
            </a:r>
            <a:endParaRPr lang="pl-PL" sz="2000" dirty="0" smtClean="0"/>
          </a:p>
          <a:p>
            <a:pPr>
              <a:lnSpc>
                <a:spcPct val="200000"/>
              </a:lnSpc>
            </a:pPr>
            <a:r>
              <a:rPr lang="pl-PL" sz="2000" dirty="0" smtClean="0"/>
              <a:t>Barbórka Dzień Górnika 4 grudnia film edukacyjny dla dzieci </a:t>
            </a:r>
            <a:br>
              <a:rPr lang="pl-PL" sz="2000" dirty="0" smtClean="0"/>
            </a:br>
            <a:r>
              <a:rPr lang="pl-PL" sz="2000" dirty="0" smtClean="0"/>
              <a:t>(7:02 min): </a:t>
            </a:r>
            <a:r>
              <a:rPr lang="pl-PL" sz="2000" dirty="0" smtClean="0">
                <a:hlinkClick r:id="rId4"/>
              </a:rPr>
              <a:t>https://youtu.be/NCIT2dHyTn4</a:t>
            </a:r>
            <a:endParaRPr lang="pl-PL" sz="2000" dirty="0" smtClean="0"/>
          </a:p>
          <a:p>
            <a:pPr>
              <a:lnSpc>
                <a:spcPct val="200000"/>
              </a:lnSpc>
              <a:buNone/>
            </a:pPr>
            <a:r>
              <a:rPr lang="pl-PL" sz="2000" dirty="0" smtClean="0"/>
              <a:t/>
            </a:r>
            <a:br>
              <a:rPr lang="pl-PL" sz="2000" dirty="0" smtClean="0"/>
            </a:br>
            <a:endParaRPr lang="pl-PL" sz="2000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endParaRPr lang="pl-PL" dirty="0" smtClean="0"/>
          </a:p>
          <a:p>
            <a:pPr algn="ctr">
              <a:buFont typeface="Wingdings 2" pitchFamily="18" charset="2"/>
              <a:buNone/>
            </a:pPr>
            <a:endParaRPr lang="pl-PL" dirty="0" smtClean="0"/>
          </a:p>
          <a:p>
            <a:pPr algn="ctr">
              <a:buFont typeface="Wingdings 2" pitchFamily="18" charset="2"/>
              <a:buNone/>
            </a:pPr>
            <a:endParaRPr lang="pl-PL" dirty="0" smtClean="0"/>
          </a:p>
          <a:p>
            <a:pPr algn="ctr">
              <a:buFont typeface="Wingdings 2" pitchFamily="18" charset="2"/>
              <a:buNone/>
            </a:pPr>
            <a:r>
              <a:rPr lang="pl-PL" sz="4400" dirty="0" smtClean="0"/>
              <a:t>DZIĘKUJEMY ZA UWAGĘ</a:t>
            </a:r>
          </a:p>
          <a:p>
            <a:pPr algn="ctr">
              <a:buFont typeface="Wingdings 2" pitchFamily="18" charset="2"/>
              <a:buNone/>
            </a:pP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smtClean="0"/>
              <a:t>Prezentację przygotowały: Aneta </a:t>
            </a:r>
            <a:r>
              <a:rPr lang="pl-PL" sz="2000" dirty="0" smtClean="0"/>
              <a:t>Witek i Anna Laskowska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381</TotalTime>
  <Words>300</Words>
  <Application>Microsoft Office PowerPoint</Application>
  <PresentationFormat>Pokaz na ekranie 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Papier</vt:lpstr>
      <vt:lpstr>Dzień Górnika</vt:lpstr>
      <vt:lpstr>PRACA GÓRNIKA DAWNIEJ I DZIŚ</vt:lpstr>
      <vt:lpstr>Slajd 3</vt:lpstr>
      <vt:lpstr>Kopalnia to zakład pracy, który zajmuje się wydobywaniem z ziemi różnych surowców.</vt:lpstr>
      <vt:lpstr>Kopalnie dzielimy także ze względu na surowiec, który się w nich wydobywa:</vt:lpstr>
      <vt:lpstr>SKARBNIK – DUCH KOPALNI</vt:lpstr>
      <vt:lpstr>GÓRNICZE SYMBOLE</vt:lpstr>
      <vt:lpstr>GALOWY STRÓJ GÓRNIKA</vt:lpstr>
      <vt:lpstr>KOLORY PIÓROPUSZA</vt:lpstr>
      <vt:lpstr>PATRONKA GÓRNIKÓW  – ŚWIĘTA BARBARA</vt:lpstr>
      <vt:lpstr>SŁOWNIK POLSKO – ŚLĄSKI GWARY GÓRNICZEJ</vt:lpstr>
      <vt:lpstr>Slajd 12</vt:lpstr>
      <vt:lpstr>Slajd 13</vt:lpstr>
      <vt:lpstr>Slajd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Górnika</dc:title>
  <dc:creator>admin</dc:creator>
  <cp:lastModifiedBy>admin</cp:lastModifiedBy>
  <cp:revision>25</cp:revision>
  <dcterms:created xsi:type="dcterms:W3CDTF">2020-12-01T15:57:52Z</dcterms:created>
  <dcterms:modified xsi:type="dcterms:W3CDTF">2020-12-03T09:16:31Z</dcterms:modified>
</cp:coreProperties>
</file>