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9" r:id="rId1"/>
  </p:sldMasterIdLst>
  <p:sldIdLst>
    <p:sldId id="256" r:id="rId2"/>
    <p:sldId id="264" r:id="rId3"/>
    <p:sldId id="265" r:id="rId4"/>
    <p:sldId id="266" r:id="rId5"/>
    <p:sldId id="260" r:id="rId6"/>
    <p:sldId id="261" r:id="rId7"/>
    <p:sldId id="262" r:id="rId8"/>
    <p:sldId id="263" r:id="rId9"/>
    <p:sldId id="270" r:id="rId10"/>
    <p:sldId id="272" r:id="rId11"/>
    <p:sldId id="273" r:id="rId12"/>
    <p:sldId id="267" r:id="rId13"/>
    <p:sldId id="268" r:id="rId14"/>
    <p:sldId id="269" r:id="rId15"/>
    <p:sldId id="257" r:id="rId16"/>
    <p:sldId id="258" r:id="rId17"/>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9DE2DF-2239-4281-3E8F-49C319813175}" v="413" dt="2021-04-24T13:24:29.053"/>
    <p1510:client id="{2454D030-17C8-4125-8695-4F206DAD3D2F}" v="23" dt="2021-04-23T13:00:17.786"/>
    <p1510:client id="{3D877C20-BB48-4626-ABE9-15061750F378}" v="449" dt="2021-04-24T17:56:45.493"/>
    <p1510:client id="{5618568E-155E-0D15-7C73-51F4FE6A713A}" v="266" dt="2021-04-19T10:04:23.400"/>
    <p1510:client id="{573C1733-5FAB-4038-B502-9D0BCDDB317E}" v="13" dt="2021-04-24T16:08:55.970"/>
    <p1510:client id="{5E0A1DBC-9737-7988-E400-12C35D6A20EC}" v="2" dt="2021-04-22T09:53:48.617"/>
    <p1510:client id="{6877C26D-F3B9-4FE4-8F77-A27CE83D9385}" v="1" dt="2021-04-22T07:15:40.394"/>
    <p1510:client id="{7121C19F-508C-2000-E263-A4F0AA0E1E32}" v="985" dt="2021-04-23T18:55:14.514"/>
    <p1510:client id="{7237F0AC-1E3E-F42C-63E9-168E69A2FF47}" v="29" dt="2021-04-22T18:58:28.768"/>
    <p1510:client id="{7390D954-5DB7-486D-9BEA-6657338D32CD}" v="34" dt="2021-04-25T10:45:07.066"/>
    <p1510:client id="{7D8B20D6-F0CB-4544-8629-6CFF80AB7F54}" v="273" dt="2021-04-16T18:00:27.151"/>
    <p1510:client id="{85CBB08A-C6C0-41AB-A105-2BF7FA483CB5}" v="101" dt="2021-04-22T14:40:48.403"/>
    <p1510:client id="{97ADC3D3-47AE-4F04-8715-F8B2232325B8}" v="158" dt="2021-04-25T17:05:19.538"/>
    <p1510:client id="{9B085012-3C91-0EAA-8280-14F1B34CFF7A}" v="157" dt="2021-04-22T19:13:16.809"/>
    <p1510:client id="{A162D3E6-47E0-DD1D-BE6F-297D55AD7B36}" v="1" dt="2021-04-25T17:28:23.486"/>
    <p1510:client id="{A316DA96-C463-4360-9854-1F3E5815841F}" v="49" dt="2021-04-24T17:23:23.954"/>
    <p1510:client id="{AF224293-59E2-419D-A3CF-B85AE169A0A7}" v="4" dt="2021-04-25T17:23:13.275"/>
    <p1510:client id="{B12D431E-C4ED-41F7-8E6D-6241E813AA87}" v="4" dt="2021-04-22T14:56:37.456"/>
    <p1510:client id="{B5A9C09F-A037-2000-E263-A166D812B7A8}" v="27" dt="2021-04-22T07:15:43.846"/>
    <p1510:client id="{C53FED15-3645-63F5-F448-5F7C269177E6}" v="16" dt="2021-04-17T18:11:19.815"/>
    <p1510:client id="{CACAF147-EBE6-40FF-893C-223F7CF99FED}" v="16" dt="2021-04-23T08:35:20.165"/>
    <p1510:client id="{CB91C5D1-4F5E-DA8F-2B03-66799A649DE2}" v="498" dt="2021-04-22T18:53:02.207"/>
    <p1510:client id="{CC954D2F-A910-4FFC-AF09-C074273F4878}" v="960" dt="2021-04-24T12:46:25.736"/>
    <p1510:client id="{CD5EAE49-C568-4F12-8AF6-9298CF1E2C8D}" v="640" dt="2021-04-25T15:37:19.919"/>
    <p1510:client id="{E16FA0D8-34F1-43F3-BEA0-A8A4F1B5D945}" v="1107" dt="2021-04-25T14:26:47.229"/>
    <p1510:client id="{E90A20EF-C3F8-0A4E-6907-A0691915AAF8}" v="20" dt="2021-04-22T19:01:16.236"/>
    <p1510:client id="{EB79BA1D-68CB-4A2A-8E58-F82ECF2DE305}" v="1288" dt="2021-04-22T14:31:29.608"/>
    <p1510:client id="{EE51BAB5-097C-4C33-84C8-8C1FA96B8450}" v="12" dt="2021-04-25T17:33:03.102"/>
    <p1510:client id="{F0D54D4D-57F2-4B60-A8DF-91E1B929BF00}" v="944" dt="2021-04-24T17:15:03.698"/>
    <p1510:client id="{F6C072A0-2F16-47A5-BB94-C5DEEF0E21FC}" v="49" dt="2021-04-25T09:53:31.9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725"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E78450-C578-4A31-9E7E-01937F11845E}"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5F5420D3-A2F9-4596-9E8A-14B78B0A7D62}">
      <dgm:prSet/>
      <dgm:spPr/>
      <dgm:t>
        <a:bodyPr/>
        <a:lstStyle/>
        <a:p>
          <a:r>
            <a:rPr lang="pl-PL" b="0" i="0"/>
            <a:t>Już dwa dni po ogłoszeniu Konstytucji przez sejm, dzień 3 maja uznano za święto narodowe,</a:t>
          </a:r>
          <a:endParaRPr lang="en-US"/>
        </a:p>
      </dgm:t>
    </dgm:pt>
    <dgm:pt modelId="{44EAB775-E4C0-4B83-8793-8E7BBB2B0BF8}" type="parTrans" cxnId="{E556867E-3D8F-4534-84A0-5E89C6529D64}">
      <dgm:prSet/>
      <dgm:spPr/>
      <dgm:t>
        <a:bodyPr/>
        <a:lstStyle/>
        <a:p>
          <a:endParaRPr lang="en-US"/>
        </a:p>
      </dgm:t>
    </dgm:pt>
    <dgm:pt modelId="{E4A20A1B-D727-4F39-8EAF-A4DDCF368DE3}" type="sibTrans" cxnId="{E556867E-3D8F-4534-84A0-5E89C6529D64}">
      <dgm:prSet/>
      <dgm:spPr/>
      <dgm:t>
        <a:bodyPr/>
        <a:lstStyle/>
        <a:p>
          <a:endParaRPr lang="en-US"/>
        </a:p>
      </dgm:t>
    </dgm:pt>
    <dgm:pt modelId="{582CDA14-EB0E-4DAA-A4AC-43E42B72AC8D}">
      <dgm:prSet/>
      <dgm:spPr/>
      <dgm:t>
        <a:bodyPr/>
        <a:lstStyle/>
        <a:p>
          <a:r>
            <a:rPr lang="pl-PL" b="0" i="0"/>
            <a:t>Drugi rozbiór Polski unieważnił Konstytucję i tym samym jej obchody,</a:t>
          </a:r>
          <a:endParaRPr lang="en-US"/>
        </a:p>
      </dgm:t>
    </dgm:pt>
    <dgm:pt modelId="{36316B8C-F45B-448B-BCBC-7F68ADD8330F}" type="parTrans" cxnId="{09C13602-4BD6-49D1-A0ED-B08E7265D856}">
      <dgm:prSet/>
      <dgm:spPr/>
      <dgm:t>
        <a:bodyPr/>
        <a:lstStyle/>
        <a:p>
          <a:endParaRPr lang="en-US"/>
        </a:p>
      </dgm:t>
    </dgm:pt>
    <dgm:pt modelId="{4A1B36A6-DA66-4A2D-B22F-A64FED9F86D8}" type="sibTrans" cxnId="{09C13602-4BD6-49D1-A0ED-B08E7265D856}">
      <dgm:prSet/>
      <dgm:spPr/>
      <dgm:t>
        <a:bodyPr/>
        <a:lstStyle/>
        <a:p>
          <a:endParaRPr lang="en-US"/>
        </a:p>
      </dgm:t>
    </dgm:pt>
    <dgm:pt modelId="{AAD45E07-B81B-4F4F-94BF-D500FCE1B33D}">
      <dgm:prSet/>
      <dgm:spPr/>
      <dgm:t>
        <a:bodyPr/>
        <a:lstStyle/>
        <a:p>
          <a:r>
            <a:rPr lang="pl-PL" b="0" i="0"/>
            <a:t>W 1918r. po odzyskaniu niepodległości przez Polskę przywrócono świętowanie rocznicy uchwalenia Konstytucji,</a:t>
          </a:r>
          <a:endParaRPr lang="en-US"/>
        </a:p>
      </dgm:t>
    </dgm:pt>
    <dgm:pt modelId="{89534E9F-92C3-4E01-BC0D-4A2CED307848}" type="parTrans" cxnId="{A6510F1C-9B53-4A84-AFFD-BAB18B59C933}">
      <dgm:prSet/>
      <dgm:spPr/>
      <dgm:t>
        <a:bodyPr/>
        <a:lstStyle/>
        <a:p>
          <a:endParaRPr lang="en-US"/>
        </a:p>
      </dgm:t>
    </dgm:pt>
    <dgm:pt modelId="{FFCA6028-5095-4506-884D-ED21BD8E877A}" type="sibTrans" cxnId="{A6510F1C-9B53-4A84-AFFD-BAB18B59C933}">
      <dgm:prSet/>
      <dgm:spPr/>
      <dgm:t>
        <a:bodyPr/>
        <a:lstStyle/>
        <a:p>
          <a:endParaRPr lang="en-US"/>
        </a:p>
      </dgm:t>
    </dgm:pt>
    <dgm:pt modelId="{8FADF617-1EF7-4499-9A90-CB147F9A1CF5}">
      <dgm:prSet/>
      <dgm:spPr/>
      <dgm:t>
        <a:bodyPr/>
        <a:lstStyle/>
        <a:p>
          <a:r>
            <a:rPr lang="pl-PL" b="0" i="0"/>
            <a:t>Po II wojnie światowej zabroniono publicznego świętowania, a zgromadzenia były tłumione przez milicję,</a:t>
          </a:r>
          <a:endParaRPr lang="en-US"/>
        </a:p>
      </dgm:t>
    </dgm:pt>
    <dgm:pt modelId="{58B61F45-559B-4CB4-82E8-5250A1515E5F}" type="parTrans" cxnId="{0B9F3754-DB5A-4D31-A9B7-08ECE99F99E7}">
      <dgm:prSet/>
      <dgm:spPr/>
      <dgm:t>
        <a:bodyPr/>
        <a:lstStyle/>
        <a:p>
          <a:endParaRPr lang="en-US"/>
        </a:p>
      </dgm:t>
    </dgm:pt>
    <dgm:pt modelId="{6EF40D9E-EC0E-4370-A29D-1AAC431DE5D0}" type="sibTrans" cxnId="{0B9F3754-DB5A-4D31-A9B7-08ECE99F99E7}">
      <dgm:prSet/>
      <dgm:spPr/>
      <dgm:t>
        <a:bodyPr/>
        <a:lstStyle/>
        <a:p>
          <a:endParaRPr lang="en-US"/>
        </a:p>
      </dgm:t>
    </dgm:pt>
    <dgm:pt modelId="{906B5D8B-04A7-448E-B6D4-7F940E994871}">
      <dgm:prSet/>
      <dgm:spPr/>
      <dgm:t>
        <a:bodyPr/>
        <a:lstStyle/>
        <a:p>
          <a:r>
            <a:rPr lang="pl-PL" b="0" i="0"/>
            <a:t>Od 1951 r. święto zostało całkowicie unieważnione,</a:t>
          </a:r>
          <a:endParaRPr lang="en-US"/>
        </a:p>
      </dgm:t>
    </dgm:pt>
    <dgm:pt modelId="{E9549716-6709-4C51-B3F6-C25BAAA4EEAD}" type="parTrans" cxnId="{A37EB432-BDFE-4CD2-91F6-57F00A970A2E}">
      <dgm:prSet/>
      <dgm:spPr/>
      <dgm:t>
        <a:bodyPr/>
        <a:lstStyle/>
        <a:p>
          <a:endParaRPr lang="en-US"/>
        </a:p>
      </dgm:t>
    </dgm:pt>
    <dgm:pt modelId="{60CD872B-B4BA-4E34-96F9-4C2DAC0ED101}" type="sibTrans" cxnId="{A37EB432-BDFE-4CD2-91F6-57F00A970A2E}">
      <dgm:prSet/>
      <dgm:spPr/>
      <dgm:t>
        <a:bodyPr/>
        <a:lstStyle/>
        <a:p>
          <a:endParaRPr lang="en-US"/>
        </a:p>
      </dgm:t>
    </dgm:pt>
    <dgm:pt modelId="{998167EC-FC06-465A-A72E-42B65177E36C}">
      <dgm:prSet/>
      <dgm:spPr/>
      <dgm:t>
        <a:bodyPr/>
        <a:lstStyle/>
        <a:p>
          <a:r>
            <a:rPr lang="pl-PL" b="0" i="0"/>
            <a:t>W 1990 r. obchody Konstytucji ponownie zostały uchwalone jako święto państwowe w Polsce oraz dzień wolny od pracy</a:t>
          </a:r>
          <a:endParaRPr lang="en-US"/>
        </a:p>
      </dgm:t>
    </dgm:pt>
    <dgm:pt modelId="{77C9CE80-20AA-4CD9-838E-39DBE64203B4}" type="parTrans" cxnId="{F1EB56E7-20EB-4C9F-AE45-830531DF1F6B}">
      <dgm:prSet/>
      <dgm:spPr/>
      <dgm:t>
        <a:bodyPr/>
        <a:lstStyle/>
        <a:p>
          <a:endParaRPr lang="en-US"/>
        </a:p>
      </dgm:t>
    </dgm:pt>
    <dgm:pt modelId="{3F604FB6-E1E6-4071-A444-202C12709568}" type="sibTrans" cxnId="{F1EB56E7-20EB-4C9F-AE45-830531DF1F6B}">
      <dgm:prSet/>
      <dgm:spPr/>
      <dgm:t>
        <a:bodyPr/>
        <a:lstStyle/>
        <a:p>
          <a:endParaRPr lang="en-US"/>
        </a:p>
      </dgm:t>
    </dgm:pt>
    <dgm:pt modelId="{E7025A09-9FC4-4A37-9DC5-39809F00FB29}" type="pres">
      <dgm:prSet presAssocID="{DDE78450-C578-4A31-9E7E-01937F11845E}" presName="diagram" presStyleCnt="0">
        <dgm:presLayoutVars>
          <dgm:dir/>
          <dgm:resizeHandles val="exact"/>
        </dgm:presLayoutVars>
      </dgm:prSet>
      <dgm:spPr/>
    </dgm:pt>
    <dgm:pt modelId="{ED9632B2-F9EE-4964-830E-25E451E912C3}" type="pres">
      <dgm:prSet presAssocID="{5F5420D3-A2F9-4596-9E8A-14B78B0A7D62}" presName="node" presStyleLbl="node1" presStyleIdx="0" presStyleCnt="6">
        <dgm:presLayoutVars>
          <dgm:bulletEnabled val="1"/>
        </dgm:presLayoutVars>
      </dgm:prSet>
      <dgm:spPr/>
    </dgm:pt>
    <dgm:pt modelId="{A480F4D2-7662-4089-B35E-EB1AB7CCD6AF}" type="pres">
      <dgm:prSet presAssocID="{E4A20A1B-D727-4F39-8EAF-A4DDCF368DE3}" presName="sibTrans" presStyleCnt="0"/>
      <dgm:spPr/>
    </dgm:pt>
    <dgm:pt modelId="{C81DA3BE-3436-4441-8637-F254513F1706}" type="pres">
      <dgm:prSet presAssocID="{582CDA14-EB0E-4DAA-A4AC-43E42B72AC8D}" presName="node" presStyleLbl="node1" presStyleIdx="1" presStyleCnt="6">
        <dgm:presLayoutVars>
          <dgm:bulletEnabled val="1"/>
        </dgm:presLayoutVars>
      </dgm:prSet>
      <dgm:spPr/>
    </dgm:pt>
    <dgm:pt modelId="{7A61A0B1-A8D5-48F8-A225-E018488960AA}" type="pres">
      <dgm:prSet presAssocID="{4A1B36A6-DA66-4A2D-B22F-A64FED9F86D8}" presName="sibTrans" presStyleCnt="0"/>
      <dgm:spPr/>
    </dgm:pt>
    <dgm:pt modelId="{303F5F0F-EA17-40B5-90F7-BA066FD9D01A}" type="pres">
      <dgm:prSet presAssocID="{AAD45E07-B81B-4F4F-94BF-D500FCE1B33D}" presName="node" presStyleLbl="node1" presStyleIdx="2" presStyleCnt="6">
        <dgm:presLayoutVars>
          <dgm:bulletEnabled val="1"/>
        </dgm:presLayoutVars>
      </dgm:prSet>
      <dgm:spPr/>
    </dgm:pt>
    <dgm:pt modelId="{E2C99CC9-3D14-4B3B-B738-AA13C624AC2E}" type="pres">
      <dgm:prSet presAssocID="{FFCA6028-5095-4506-884D-ED21BD8E877A}" presName="sibTrans" presStyleCnt="0"/>
      <dgm:spPr/>
    </dgm:pt>
    <dgm:pt modelId="{E2B6FCA0-56CE-4A35-89CE-9150DB41EA0B}" type="pres">
      <dgm:prSet presAssocID="{8FADF617-1EF7-4499-9A90-CB147F9A1CF5}" presName="node" presStyleLbl="node1" presStyleIdx="3" presStyleCnt="6">
        <dgm:presLayoutVars>
          <dgm:bulletEnabled val="1"/>
        </dgm:presLayoutVars>
      </dgm:prSet>
      <dgm:spPr/>
    </dgm:pt>
    <dgm:pt modelId="{8F78753E-BAC8-48C8-9EFF-DB614092F203}" type="pres">
      <dgm:prSet presAssocID="{6EF40D9E-EC0E-4370-A29D-1AAC431DE5D0}" presName="sibTrans" presStyleCnt="0"/>
      <dgm:spPr/>
    </dgm:pt>
    <dgm:pt modelId="{5A32C5AE-AAB1-4B5A-B897-2AB02A5852D1}" type="pres">
      <dgm:prSet presAssocID="{906B5D8B-04A7-448E-B6D4-7F940E994871}" presName="node" presStyleLbl="node1" presStyleIdx="4" presStyleCnt="6">
        <dgm:presLayoutVars>
          <dgm:bulletEnabled val="1"/>
        </dgm:presLayoutVars>
      </dgm:prSet>
      <dgm:spPr/>
    </dgm:pt>
    <dgm:pt modelId="{8C74EB72-BF1F-4688-9BFB-EFE7878E2896}" type="pres">
      <dgm:prSet presAssocID="{60CD872B-B4BA-4E34-96F9-4C2DAC0ED101}" presName="sibTrans" presStyleCnt="0"/>
      <dgm:spPr/>
    </dgm:pt>
    <dgm:pt modelId="{387B2701-9689-4667-9644-0A8B343F81AC}" type="pres">
      <dgm:prSet presAssocID="{998167EC-FC06-465A-A72E-42B65177E36C}" presName="node" presStyleLbl="node1" presStyleIdx="5" presStyleCnt="6">
        <dgm:presLayoutVars>
          <dgm:bulletEnabled val="1"/>
        </dgm:presLayoutVars>
      </dgm:prSet>
      <dgm:spPr/>
    </dgm:pt>
  </dgm:ptLst>
  <dgm:cxnLst>
    <dgm:cxn modelId="{09C13602-4BD6-49D1-A0ED-B08E7265D856}" srcId="{DDE78450-C578-4A31-9E7E-01937F11845E}" destId="{582CDA14-EB0E-4DAA-A4AC-43E42B72AC8D}" srcOrd="1" destOrd="0" parTransId="{36316B8C-F45B-448B-BCBC-7F68ADD8330F}" sibTransId="{4A1B36A6-DA66-4A2D-B22F-A64FED9F86D8}"/>
    <dgm:cxn modelId="{AB98FD05-743E-4908-B009-4457D0AEE369}" type="presOf" srcId="{DDE78450-C578-4A31-9E7E-01937F11845E}" destId="{E7025A09-9FC4-4A37-9DC5-39809F00FB29}" srcOrd="0" destOrd="0" presId="urn:microsoft.com/office/officeart/2005/8/layout/default"/>
    <dgm:cxn modelId="{A6510F1C-9B53-4A84-AFFD-BAB18B59C933}" srcId="{DDE78450-C578-4A31-9E7E-01937F11845E}" destId="{AAD45E07-B81B-4F4F-94BF-D500FCE1B33D}" srcOrd="2" destOrd="0" parTransId="{89534E9F-92C3-4E01-BC0D-4A2CED307848}" sibTransId="{FFCA6028-5095-4506-884D-ED21BD8E877A}"/>
    <dgm:cxn modelId="{A37EB432-BDFE-4CD2-91F6-57F00A970A2E}" srcId="{DDE78450-C578-4A31-9E7E-01937F11845E}" destId="{906B5D8B-04A7-448E-B6D4-7F940E994871}" srcOrd="4" destOrd="0" parTransId="{E9549716-6709-4C51-B3F6-C25BAAA4EEAD}" sibTransId="{60CD872B-B4BA-4E34-96F9-4C2DAC0ED101}"/>
    <dgm:cxn modelId="{A8D14165-48B8-4C57-B82E-AB7A1AFFFABD}" type="presOf" srcId="{5F5420D3-A2F9-4596-9E8A-14B78B0A7D62}" destId="{ED9632B2-F9EE-4964-830E-25E451E912C3}" srcOrd="0" destOrd="0" presId="urn:microsoft.com/office/officeart/2005/8/layout/default"/>
    <dgm:cxn modelId="{D552136B-EDED-4AEA-98F3-361AB0373150}" type="presOf" srcId="{998167EC-FC06-465A-A72E-42B65177E36C}" destId="{387B2701-9689-4667-9644-0A8B343F81AC}" srcOrd="0" destOrd="0" presId="urn:microsoft.com/office/officeart/2005/8/layout/default"/>
    <dgm:cxn modelId="{0B9F3754-DB5A-4D31-A9B7-08ECE99F99E7}" srcId="{DDE78450-C578-4A31-9E7E-01937F11845E}" destId="{8FADF617-1EF7-4499-9A90-CB147F9A1CF5}" srcOrd="3" destOrd="0" parTransId="{58B61F45-559B-4CB4-82E8-5250A1515E5F}" sibTransId="{6EF40D9E-EC0E-4370-A29D-1AAC431DE5D0}"/>
    <dgm:cxn modelId="{E556867E-3D8F-4534-84A0-5E89C6529D64}" srcId="{DDE78450-C578-4A31-9E7E-01937F11845E}" destId="{5F5420D3-A2F9-4596-9E8A-14B78B0A7D62}" srcOrd="0" destOrd="0" parTransId="{44EAB775-E4C0-4B83-8793-8E7BBB2B0BF8}" sibTransId="{E4A20A1B-D727-4F39-8EAF-A4DDCF368DE3}"/>
    <dgm:cxn modelId="{3C4BBFCB-A123-4BAA-A6DA-077F90477EA1}" type="presOf" srcId="{AAD45E07-B81B-4F4F-94BF-D500FCE1B33D}" destId="{303F5F0F-EA17-40B5-90F7-BA066FD9D01A}" srcOrd="0" destOrd="0" presId="urn:microsoft.com/office/officeart/2005/8/layout/default"/>
    <dgm:cxn modelId="{6D5CC6DA-E4B3-46A0-93C2-8B6838E16E34}" type="presOf" srcId="{906B5D8B-04A7-448E-B6D4-7F940E994871}" destId="{5A32C5AE-AAB1-4B5A-B897-2AB02A5852D1}" srcOrd="0" destOrd="0" presId="urn:microsoft.com/office/officeart/2005/8/layout/default"/>
    <dgm:cxn modelId="{F5FF48DB-4715-4240-B2AD-21440540AA29}" type="presOf" srcId="{8FADF617-1EF7-4499-9A90-CB147F9A1CF5}" destId="{E2B6FCA0-56CE-4A35-89CE-9150DB41EA0B}" srcOrd="0" destOrd="0" presId="urn:microsoft.com/office/officeart/2005/8/layout/default"/>
    <dgm:cxn modelId="{F1EB56E7-20EB-4C9F-AE45-830531DF1F6B}" srcId="{DDE78450-C578-4A31-9E7E-01937F11845E}" destId="{998167EC-FC06-465A-A72E-42B65177E36C}" srcOrd="5" destOrd="0" parTransId="{77C9CE80-20AA-4CD9-838E-39DBE64203B4}" sibTransId="{3F604FB6-E1E6-4071-A444-202C12709568}"/>
    <dgm:cxn modelId="{DAE541F6-ED5A-4677-97AE-6ED3D227A7B1}" type="presOf" srcId="{582CDA14-EB0E-4DAA-A4AC-43E42B72AC8D}" destId="{C81DA3BE-3436-4441-8637-F254513F1706}" srcOrd="0" destOrd="0" presId="urn:microsoft.com/office/officeart/2005/8/layout/default"/>
    <dgm:cxn modelId="{CD536484-FA3E-470F-8801-AE7E23065FAB}" type="presParOf" srcId="{E7025A09-9FC4-4A37-9DC5-39809F00FB29}" destId="{ED9632B2-F9EE-4964-830E-25E451E912C3}" srcOrd="0" destOrd="0" presId="urn:microsoft.com/office/officeart/2005/8/layout/default"/>
    <dgm:cxn modelId="{EB842B5D-EF08-4451-95A6-A82F45906F60}" type="presParOf" srcId="{E7025A09-9FC4-4A37-9DC5-39809F00FB29}" destId="{A480F4D2-7662-4089-B35E-EB1AB7CCD6AF}" srcOrd="1" destOrd="0" presId="urn:microsoft.com/office/officeart/2005/8/layout/default"/>
    <dgm:cxn modelId="{2977381A-ACFD-4BB0-B66E-2844D7DC528B}" type="presParOf" srcId="{E7025A09-9FC4-4A37-9DC5-39809F00FB29}" destId="{C81DA3BE-3436-4441-8637-F254513F1706}" srcOrd="2" destOrd="0" presId="urn:microsoft.com/office/officeart/2005/8/layout/default"/>
    <dgm:cxn modelId="{D79430B6-E6C7-452D-A719-739AD4E270D4}" type="presParOf" srcId="{E7025A09-9FC4-4A37-9DC5-39809F00FB29}" destId="{7A61A0B1-A8D5-48F8-A225-E018488960AA}" srcOrd="3" destOrd="0" presId="urn:microsoft.com/office/officeart/2005/8/layout/default"/>
    <dgm:cxn modelId="{D1467FB6-C963-44A8-AF70-6D97FBE157AF}" type="presParOf" srcId="{E7025A09-9FC4-4A37-9DC5-39809F00FB29}" destId="{303F5F0F-EA17-40B5-90F7-BA066FD9D01A}" srcOrd="4" destOrd="0" presId="urn:microsoft.com/office/officeart/2005/8/layout/default"/>
    <dgm:cxn modelId="{B783C868-DC3E-443B-9169-DE25758D942F}" type="presParOf" srcId="{E7025A09-9FC4-4A37-9DC5-39809F00FB29}" destId="{E2C99CC9-3D14-4B3B-B738-AA13C624AC2E}" srcOrd="5" destOrd="0" presId="urn:microsoft.com/office/officeart/2005/8/layout/default"/>
    <dgm:cxn modelId="{9B0D1345-5ACE-4E1E-BA69-D9EABB54EE19}" type="presParOf" srcId="{E7025A09-9FC4-4A37-9DC5-39809F00FB29}" destId="{E2B6FCA0-56CE-4A35-89CE-9150DB41EA0B}" srcOrd="6" destOrd="0" presId="urn:microsoft.com/office/officeart/2005/8/layout/default"/>
    <dgm:cxn modelId="{F9665B9C-5818-4C11-AEE0-12836D7CD19A}" type="presParOf" srcId="{E7025A09-9FC4-4A37-9DC5-39809F00FB29}" destId="{8F78753E-BAC8-48C8-9EFF-DB614092F203}" srcOrd="7" destOrd="0" presId="urn:microsoft.com/office/officeart/2005/8/layout/default"/>
    <dgm:cxn modelId="{965EA996-AF44-4F18-9D8B-FB0F14292403}" type="presParOf" srcId="{E7025A09-9FC4-4A37-9DC5-39809F00FB29}" destId="{5A32C5AE-AAB1-4B5A-B897-2AB02A5852D1}" srcOrd="8" destOrd="0" presId="urn:microsoft.com/office/officeart/2005/8/layout/default"/>
    <dgm:cxn modelId="{B2DBC6DE-E230-46E0-9A95-DD50BB000A04}" type="presParOf" srcId="{E7025A09-9FC4-4A37-9DC5-39809F00FB29}" destId="{8C74EB72-BF1F-4688-9BFB-EFE7878E2896}" srcOrd="9" destOrd="0" presId="urn:microsoft.com/office/officeart/2005/8/layout/default"/>
    <dgm:cxn modelId="{09C25AFD-1642-44C3-9BAE-6B4ACE15BD91}" type="presParOf" srcId="{E7025A09-9FC4-4A37-9DC5-39809F00FB29}" destId="{387B2701-9689-4667-9644-0A8B343F81AC}"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9632B2-F9EE-4964-830E-25E451E912C3}">
      <dsp:nvSpPr>
        <dsp:cNvPr id="0" name=""/>
        <dsp:cNvSpPr/>
      </dsp:nvSpPr>
      <dsp:spPr>
        <a:xfrm>
          <a:off x="0" y="280474"/>
          <a:ext cx="2795794" cy="167747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l-PL" sz="1800" b="0" i="0" kern="1200"/>
            <a:t>Już dwa dni po ogłoszeniu Konstytucji przez sejm, dzień 3 maja uznano za święto narodowe,</a:t>
          </a:r>
          <a:endParaRPr lang="en-US" sz="1800" kern="1200"/>
        </a:p>
      </dsp:txBody>
      <dsp:txXfrm>
        <a:off x="0" y="280474"/>
        <a:ext cx="2795794" cy="1677476"/>
      </dsp:txXfrm>
    </dsp:sp>
    <dsp:sp modelId="{C81DA3BE-3436-4441-8637-F254513F1706}">
      <dsp:nvSpPr>
        <dsp:cNvPr id="0" name=""/>
        <dsp:cNvSpPr/>
      </dsp:nvSpPr>
      <dsp:spPr>
        <a:xfrm>
          <a:off x="3075373" y="280474"/>
          <a:ext cx="2795794" cy="167747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l-PL" sz="1800" b="0" i="0" kern="1200"/>
            <a:t>Drugi rozbiór Polski unieważnił Konstytucję i tym samym jej obchody,</a:t>
          </a:r>
          <a:endParaRPr lang="en-US" sz="1800" kern="1200"/>
        </a:p>
      </dsp:txBody>
      <dsp:txXfrm>
        <a:off x="3075373" y="280474"/>
        <a:ext cx="2795794" cy="1677476"/>
      </dsp:txXfrm>
    </dsp:sp>
    <dsp:sp modelId="{303F5F0F-EA17-40B5-90F7-BA066FD9D01A}">
      <dsp:nvSpPr>
        <dsp:cNvPr id="0" name=""/>
        <dsp:cNvSpPr/>
      </dsp:nvSpPr>
      <dsp:spPr>
        <a:xfrm>
          <a:off x="6150746" y="280474"/>
          <a:ext cx="2795794" cy="167747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l-PL" sz="1800" b="0" i="0" kern="1200"/>
            <a:t>W 1918r. po odzyskaniu niepodległości przez Polskę przywrócono świętowanie rocznicy uchwalenia Konstytucji,</a:t>
          </a:r>
          <a:endParaRPr lang="en-US" sz="1800" kern="1200"/>
        </a:p>
      </dsp:txBody>
      <dsp:txXfrm>
        <a:off x="6150746" y="280474"/>
        <a:ext cx="2795794" cy="1677476"/>
      </dsp:txXfrm>
    </dsp:sp>
    <dsp:sp modelId="{E2B6FCA0-56CE-4A35-89CE-9150DB41EA0B}">
      <dsp:nvSpPr>
        <dsp:cNvPr id="0" name=""/>
        <dsp:cNvSpPr/>
      </dsp:nvSpPr>
      <dsp:spPr>
        <a:xfrm>
          <a:off x="0" y="2237530"/>
          <a:ext cx="2795794" cy="167747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l-PL" sz="1800" b="0" i="0" kern="1200"/>
            <a:t>Po II wojnie światowej zabroniono publicznego świętowania, a zgromadzenia były tłumione przez milicję,</a:t>
          </a:r>
          <a:endParaRPr lang="en-US" sz="1800" kern="1200"/>
        </a:p>
      </dsp:txBody>
      <dsp:txXfrm>
        <a:off x="0" y="2237530"/>
        <a:ext cx="2795794" cy="1677476"/>
      </dsp:txXfrm>
    </dsp:sp>
    <dsp:sp modelId="{5A32C5AE-AAB1-4B5A-B897-2AB02A5852D1}">
      <dsp:nvSpPr>
        <dsp:cNvPr id="0" name=""/>
        <dsp:cNvSpPr/>
      </dsp:nvSpPr>
      <dsp:spPr>
        <a:xfrm>
          <a:off x="3075373" y="2237530"/>
          <a:ext cx="2795794" cy="167747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l-PL" sz="1800" b="0" i="0" kern="1200"/>
            <a:t>Od 1951 r. święto zostało całkowicie unieważnione,</a:t>
          </a:r>
          <a:endParaRPr lang="en-US" sz="1800" kern="1200"/>
        </a:p>
      </dsp:txBody>
      <dsp:txXfrm>
        <a:off x="3075373" y="2237530"/>
        <a:ext cx="2795794" cy="1677476"/>
      </dsp:txXfrm>
    </dsp:sp>
    <dsp:sp modelId="{387B2701-9689-4667-9644-0A8B343F81AC}">
      <dsp:nvSpPr>
        <dsp:cNvPr id="0" name=""/>
        <dsp:cNvSpPr/>
      </dsp:nvSpPr>
      <dsp:spPr>
        <a:xfrm>
          <a:off x="6150746" y="2237530"/>
          <a:ext cx="2795794" cy="167747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l-PL" sz="1800" b="0" i="0" kern="1200"/>
            <a:t>W 1990 r. obchody Konstytucji ponownie zostały uchwalone jako święto państwowe w Polsce oraz dzień wolny od pracy</a:t>
          </a:r>
          <a:endParaRPr lang="en-US" sz="1800" kern="1200"/>
        </a:p>
      </dsp:txBody>
      <dsp:txXfrm>
        <a:off x="6150746" y="2237530"/>
        <a:ext cx="2795794" cy="167747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AAD347D-5ACD-4C99-B74B-A9C85AD731AF}" type="datetimeFigureOut">
              <a:rPr lang="en-US" dirty="0"/>
              <a:t>5/1/2021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6968468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p>
            <a:fld id="{4509A250-FF31-4206-8172-F9D3106AACB1}" type="datetimeFigureOut">
              <a:rPr lang="en-US" dirty="0"/>
              <a:t>5/1/2021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7692413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5/1/2021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3265562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96027F-7875-4030-9381-8BD8C4F21935}" type="datetimeFigureOut">
              <a:rPr lang="en-US" dirty="0"/>
              <a:t>5/1/2021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4960052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96027F-7875-4030-9381-8BD8C4F21935}" type="datetimeFigureOut">
              <a:rPr lang="en-US" dirty="0"/>
              <a:t>5/1/2021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0934657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Date Placeholder 2"/>
          <p:cNvSpPr>
            <a:spLocks noGrp="1"/>
          </p:cNvSpPr>
          <p:nvPr>
            <p:ph type="dt" sz="half" idx="10"/>
          </p:nvPr>
        </p:nvSpPr>
        <p:spPr/>
        <p:txBody>
          <a:bodyPr/>
          <a:lstStyle/>
          <a:p>
            <a:fld id="{4509A250-FF31-4206-8172-F9D3106AACB1}" type="datetimeFigureOut">
              <a:rPr lang="en-US" dirty="0"/>
              <a:t>5/1/2021</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9965239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5/1/2021</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7218791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5/1/2021</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1496138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5/1/2021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2491571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5/1/2021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660932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5/1/2021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9446736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5/1/2021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Tree>
    <p:extLst>
      <p:ext uri="{BB962C8B-B14F-4D97-AF65-F5344CB8AC3E}">
        <p14:creationId xmlns:p14="http://schemas.microsoft.com/office/powerpoint/2010/main" val="23863076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5/1/2021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5932102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5/1/2021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6570993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5/1/2021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1884221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09A250-FF31-4206-8172-F9D3106AACB1}" type="datetimeFigureOut">
              <a:rPr lang="en-US" dirty="0"/>
              <a:t>5/1/2021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7326128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09A250-FF31-4206-8172-F9D3106AACB1}" type="datetimeFigureOut">
              <a:rPr lang="en-US" dirty="0"/>
              <a:t>5/1/2021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0626375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5/1/2021</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a:p>
        </p:txBody>
      </p:sp>
    </p:spTree>
    <p:extLst>
      <p:ext uri="{BB962C8B-B14F-4D97-AF65-F5344CB8AC3E}">
        <p14:creationId xmlns:p14="http://schemas.microsoft.com/office/powerpoint/2010/main" val="2741349549"/>
      </p:ext>
    </p:extLst>
  </p:cSld>
  <p:clrMap bg1="dk1" tx1="lt1" bg2="dk2" tx2="lt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 id="2147483862" r:id="rId13"/>
    <p:sldLayoutId id="2147483863" r:id="rId14"/>
    <p:sldLayoutId id="2147483864" r:id="rId15"/>
    <p:sldLayoutId id="2147483865" r:id="rId16"/>
    <p:sldLayoutId id="2147483866" r:id="rId17"/>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jpeg"/><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3">
            <a:extLst>
              <a:ext uri="{FF2B5EF4-FFF2-40B4-BE49-F238E27FC236}">
                <a16:creationId xmlns:a16="http://schemas.microsoft.com/office/drawing/2014/main" id="{BAB78F78-40D3-4CD5-B9DA-4553818B7F94}"/>
              </a:ext>
            </a:extLst>
          </p:cNvPr>
          <p:cNvPicPr>
            <a:picLocks noChangeAspect="1"/>
          </p:cNvPicPr>
          <p:nvPr/>
        </p:nvPicPr>
        <p:blipFill>
          <a:blip r:embed="rId2"/>
          <a:stretch>
            <a:fillRect/>
          </a:stretch>
        </p:blipFill>
        <p:spPr>
          <a:xfrm>
            <a:off x="-18858" y="3163"/>
            <a:ext cx="12212168" cy="6899458"/>
          </a:xfrm>
          <a:prstGeom prst="rect">
            <a:avLst/>
          </a:prstGeom>
        </p:spPr>
      </p:pic>
      <p:sp>
        <p:nvSpPr>
          <p:cNvPr id="2" name="Tytuł 1">
            <a:extLst>
              <a:ext uri="{FF2B5EF4-FFF2-40B4-BE49-F238E27FC236}">
                <a16:creationId xmlns:a16="http://schemas.microsoft.com/office/drawing/2014/main" id="{5791E768-3AD0-4509-9823-B7178499CA0F}"/>
              </a:ext>
            </a:extLst>
          </p:cNvPr>
          <p:cNvSpPr>
            <a:spLocks noGrp="1"/>
          </p:cNvSpPr>
          <p:nvPr>
            <p:ph type="ctrTitle"/>
          </p:nvPr>
        </p:nvSpPr>
        <p:spPr>
          <a:xfrm>
            <a:off x="1678450" y="2826108"/>
            <a:ext cx="8825658" cy="1212915"/>
          </a:xfrm>
        </p:spPr>
        <p:txBody>
          <a:bodyPr/>
          <a:lstStyle/>
          <a:p>
            <a:pPr algn="ctr"/>
            <a:r>
              <a:rPr lang="pl-PL" b="1">
                <a:solidFill>
                  <a:schemeClr val="bg1"/>
                </a:solidFill>
              </a:rPr>
              <a:t>Konstytucja 3 Maja</a:t>
            </a:r>
            <a:endParaRPr lang="pl-PL">
              <a:solidFill>
                <a:schemeClr val="bg1"/>
              </a:solidFill>
            </a:endParaRPr>
          </a:p>
        </p:txBody>
      </p:sp>
    </p:spTree>
    <p:extLst>
      <p:ext uri="{BB962C8B-B14F-4D97-AF65-F5344CB8AC3E}">
        <p14:creationId xmlns:p14="http://schemas.microsoft.com/office/powerpoint/2010/main" val="245636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73" name="Picture 72">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5" name="Picture 74">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77" name="Oval 76">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79" name="Picture 78">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81" name="Picture 80">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83" name="Rectangle 82">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ytuł 1">
            <a:extLst>
              <a:ext uri="{FF2B5EF4-FFF2-40B4-BE49-F238E27FC236}">
                <a16:creationId xmlns:a16="http://schemas.microsoft.com/office/drawing/2014/main" id="{FC13A6D9-9780-4701-94B3-5A7DD00E86D3}"/>
              </a:ext>
            </a:extLst>
          </p:cNvPr>
          <p:cNvSpPr>
            <a:spLocks noGrp="1"/>
          </p:cNvSpPr>
          <p:nvPr>
            <p:ph type="title"/>
          </p:nvPr>
        </p:nvSpPr>
        <p:spPr>
          <a:xfrm>
            <a:off x="7134857" y="571757"/>
            <a:ext cx="3330328" cy="1641986"/>
          </a:xfrm>
        </p:spPr>
        <p:txBody>
          <a:bodyPr vert="horz" lIns="91440" tIns="45720" rIns="91440" bIns="45720" rtlCol="0" anchor="t">
            <a:normAutofit/>
          </a:bodyPr>
          <a:lstStyle/>
          <a:p>
            <a:r>
              <a:rPr lang="en-US" b="1"/>
              <a:t>Sejm Wielki</a:t>
            </a:r>
          </a:p>
        </p:txBody>
      </p:sp>
      <p:pic>
        <p:nvPicPr>
          <p:cNvPr id="10" name="Obraz 10" descr="Obraz zawierający tekst&#10;&#10;Opis wygenerowany automatycznie">
            <a:extLst>
              <a:ext uri="{FF2B5EF4-FFF2-40B4-BE49-F238E27FC236}">
                <a16:creationId xmlns:a16="http://schemas.microsoft.com/office/drawing/2014/main" id="{7279F757-C53B-4B00-92CF-486647BBCB49}"/>
              </a:ext>
            </a:extLst>
          </p:cNvPr>
          <p:cNvPicPr>
            <a:picLocks noGrp="1" noChangeAspect="1"/>
          </p:cNvPicPr>
          <p:nvPr>
            <p:ph sz="half" idx="2"/>
          </p:nvPr>
        </p:nvPicPr>
        <p:blipFill rotWithShape="1">
          <a:blip r:embed="rId7"/>
          <a:srcRect r="10157" b="1"/>
          <a:stretch/>
        </p:blipFill>
        <p:spPr>
          <a:xfrm>
            <a:off x="-886225" y="10"/>
            <a:ext cx="7560130" cy="6857990"/>
          </a:xfrm>
          <a:prstGeom prst="rect">
            <a:avLst/>
          </a:prstGeom>
        </p:spPr>
      </p:pic>
      <p:sp>
        <p:nvSpPr>
          <p:cNvPr id="85" name="Rectangle 84">
            <a:extLst>
              <a:ext uri="{FF2B5EF4-FFF2-40B4-BE49-F238E27FC236}">
                <a16:creationId xmlns:a16="http://schemas.microsoft.com/office/drawing/2014/main" id="{A26E2FAE-FA60-497B-B2CB-7702C6FF3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Symbol zastępczy zawartości 2">
            <a:extLst>
              <a:ext uri="{FF2B5EF4-FFF2-40B4-BE49-F238E27FC236}">
                <a16:creationId xmlns:a16="http://schemas.microsoft.com/office/drawing/2014/main" id="{DB8975AF-3E8A-4878-B984-288737A7F9A6}"/>
              </a:ext>
            </a:extLst>
          </p:cNvPr>
          <p:cNvSpPr>
            <a:spLocks noGrp="1"/>
          </p:cNvSpPr>
          <p:nvPr>
            <p:ph sz="half" idx="1"/>
          </p:nvPr>
        </p:nvSpPr>
        <p:spPr>
          <a:xfrm>
            <a:off x="6847313" y="1388854"/>
            <a:ext cx="5242515" cy="5319619"/>
          </a:xfrm>
        </p:spPr>
        <p:txBody>
          <a:bodyPr vert="horz" lIns="91440" tIns="45720" rIns="91440" bIns="45720" rtlCol="0" anchor="t">
            <a:noAutofit/>
          </a:bodyPr>
          <a:lstStyle/>
          <a:p>
            <a:pPr>
              <a:lnSpc>
                <a:spcPct val="90000"/>
              </a:lnSpc>
              <a:buFont typeface="Wingdings" charset="2"/>
              <a:buChar char="v"/>
            </a:pPr>
            <a:r>
              <a:rPr lang="en-US" sz="2400" noProof="1"/>
              <a:t>Sejm Wielki został zwołany 2 maja 1788 roku.</a:t>
            </a:r>
            <a:endParaRPr lang="pl-PL"/>
          </a:p>
          <a:p>
            <a:pPr>
              <a:lnSpc>
                <a:spcPct val="90000"/>
              </a:lnSpc>
              <a:buFont typeface="Wingdings" charset="2"/>
              <a:buChar char="v"/>
            </a:pPr>
            <a:r>
              <a:rPr lang="en-US" sz="2400" noProof="1"/>
              <a:t>Obrady Sejmu trwały od 6 października 1788 do 29 maja 1792 roku, dlatego był też nazywany Sejmem Czteroletnim.</a:t>
            </a:r>
          </a:p>
          <a:p>
            <a:pPr>
              <a:lnSpc>
                <a:spcPct val="90000"/>
              </a:lnSpc>
              <a:buFont typeface="Wingdings" charset="2"/>
              <a:buChar char="v"/>
            </a:pPr>
            <a:r>
              <a:rPr lang="en-US" sz="2400" noProof="1"/>
              <a:t>Stanisław Małachowski został marszałkiem Sejmu Wielkiego.</a:t>
            </a:r>
          </a:p>
          <a:p>
            <a:pPr>
              <a:lnSpc>
                <a:spcPct val="90000"/>
              </a:lnSpc>
              <a:buFont typeface="Wingdings" charset="2"/>
              <a:buChar char="v"/>
            </a:pPr>
            <a:r>
              <a:rPr lang="en-US" sz="2400" noProof="1"/>
              <a:t>Sejm Wielki był sejmem skonfederowanym, co oznaczało, że nie działała zasada liberum veto, a decyzje zależały od ilości głosów.</a:t>
            </a:r>
          </a:p>
        </p:txBody>
      </p:sp>
    </p:spTree>
    <p:extLst>
      <p:ext uri="{BB962C8B-B14F-4D97-AF65-F5344CB8AC3E}">
        <p14:creationId xmlns:p14="http://schemas.microsoft.com/office/powerpoint/2010/main" val="21989195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38" name="Picture 12">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9" name="Picture 14">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40" name="Oval 16">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41" name="Picture 18">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42" name="Picture 20">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43" name="Rectangle 22">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ytuł 1">
            <a:extLst>
              <a:ext uri="{FF2B5EF4-FFF2-40B4-BE49-F238E27FC236}">
                <a16:creationId xmlns:a16="http://schemas.microsoft.com/office/drawing/2014/main" id="{7AAA0511-B0D8-496E-A79A-D4EBA8A0FBD4}"/>
              </a:ext>
            </a:extLst>
          </p:cNvPr>
          <p:cNvSpPr>
            <a:spLocks noGrp="1"/>
          </p:cNvSpPr>
          <p:nvPr>
            <p:ph type="title"/>
          </p:nvPr>
        </p:nvSpPr>
        <p:spPr>
          <a:xfrm>
            <a:off x="650668" y="629266"/>
            <a:ext cx="6828512" cy="1641986"/>
          </a:xfrm>
        </p:spPr>
        <p:txBody>
          <a:bodyPr vert="horz" lIns="91440" tIns="45720" rIns="91440" bIns="45720" rtlCol="0" anchor="t">
            <a:normAutofit/>
          </a:bodyPr>
          <a:lstStyle/>
          <a:p>
            <a:r>
              <a:rPr lang="en-US" b="1" noProof="1"/>
              <a:t>Postanowienia Sejmu Wielkiego</a:t>
            </a:r>
          </a:p>
        </p:txBody>
      </p:sp>
      <p:pic>
        <p:nvPicPr>
          <p:cNvPr id="8" name="Obraz 8" descr="Obraz zawierający tekst&#10;&#10;Opis wygenerowany automatycznie">
            <a:extLst>
              <a:ext uri="{FF2B5EF4-FFF2-40B4-BE49-F238E27FC236}">
                <a16:creationId xmlns:a16="http://schemas.microsoft.com/office/drawing/2014/main" id="{66B367AD-B747-465C-B38B-ABE48983467A}"/>
              </a:ext>
            </a:extLst>
          </p:cNvPr>
          <p:cNvPicPr>
            <a:picLocks noGrp="1" noChangeAspect="1"/>
          </p:cNvPicPr>
          <p:nvPr>
            <p:ph sz="half" idx="2"/>
          </p:nvPr>
        </p:nvPicPr>
        <p:blipFill rotWithShape="1">
          <a:blip r:embed="rId7"/>
          <a:srcRect l="10663"/>
          <a:stretch/>
        </p:blipFill>
        <p:spPr>
          <a:xfrm>
            <a:off x="8135860" y="10"/>
            <a:ext cx="4058949" cy="6857990"/>
          </a:xfrm>
          <a:prstGeom prst="rect">
            <a:avLst/>
          </a:prstGeom>
        </p:spPr>
      </p:pic>
      <p:sp>
        <p:nvSpPr>
          <p:cNvPr id="44" name="Rectangle 24">
            <a:extLst>
              <a:ext uri="{FF2B5EF4-FFF2-40B4-BE49-F238E27FC236}">
                <a16:creationId xmlns:a16="http://schemas.microsoft.com/office/drawing/2014/main" id="{14701A01-E306-48FB-A661-2335BB38BA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Symbol zastępczy zawartości 2">
            <a:extLst>
              <a:ext uri="{FF2B5EF4-FFF2-40B4-BE49-F238E27FC236}">
                <a16:creationId xmlns:a16="http://schemas.microsoft.com/office/drawing/2014/main" id="{E5BE7E32-C803-4060-8998-44A40092FFDF}"/>
              </a:ext>
            </a:extLst>
          </p:cNvPr>
          <p:cNvSpPr>
            <a:spLocks noGrp="1"/>
          </p:cNvSpPr>
          <p:nvPr>
            <p:ph sz="half" idx="1"/>
          </p:nvPr>
        </p:nvSpPr>
        <p:spPr>
          <a:xfrm>
            <a:off x="650668" y="2064589"/>
            <a:ext cx="6828512" cy="4459940"/>
          </a:xfrm>
        </p:spPr>
        <p:txBody>
          <a:bodyPr vert="horz" lIns="91440" tIns="45720" rIns="91440" bIns="45720" rtlCol="0" anchor="t">
            <a:noAutofit/>
          </a:bodyPr>
          <a:lstStyle/>
          <a:p>
            <a:pPr marL="0" indent="0">
              <a:buNone/>
            </a:pPr>
            <a:r>
              <a:rPr lang="en-US" sz="2000" noProof="1"/>
              <a:t>W czasie obrad Sejmu Wielkiego uchwalono ważne reformy. Najważniejsze z nich to:</a:t>
            </a:r>
            <a:endParaRPr lang="en-US" noProof="1"/>
          </a:p>
          <a:p>
            <a:pPr>
              <a:buClr>
                <a:srgbClr val="8AD0D6"/>
              </a:buClr>
              <a:buFont typeface="Wingdings" charset="2"/>
              <a:buChar char="v"/>
            </a:pPr>
            <a:r>
              <a:rPr lang="en-US" sz="2200" noProof="1"/>
              <a:t>uchwalenie zwiększenia armii z 24 tys. Do 100 tys. żołnierzy,</a:t>
            </a:r>
          </a:p>
          <a:p>
            <a:pPr>
              <a:buClr>
                <a:srgbClr val="8AD0D6"/>
              </a:buClr>
              <a:buFont typeface="Wingdings"/>
              <a:buChar char="v"/>
            </a:pPr>
            <a:r>
              <a:rPr lang="en-US" sz="2200" noProof="1"/>
              <a:t>prawo o miastach, na mocy którego mieszkańcy miast mogli obejmować urzędy, otrzymywać tytuły szlacheckie, stopnie oficerskie oraz nabywać ziemie. Tą ustawę włączono później jako artykuł III do Konstytucji 3 maja,</a:t>
            </a:r>
          </a:p>
          <a:p>
            <a:pPr>
              <a:buClr>
                <a:srgbClr val="8AD0D6"/>
              </a:buClr>
              <a:buFont typeface="Wingdings"/>
              <a:buChar char="v"/>
            </a:pPr>
            <a:r>
              <a:rPr lang="en-US" sz="2200" noProof="1"/>
              <a:t>nałożono podatki na szlachtę i duchowieństwo.</a:t>
            </a:r>
          </a:p>
        </p:txBody>
      </p:sp>
    </p:spTree>
    <p:extLst>
      <p:ext uri="{BB962C8B-B14F-4D97-AF65-F5344CB8AC3E}">
        <p14:creationId xmlns:p14="http://schemas.microsoft.com/office/powerpoint/2010/main" val="31154344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7">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7" name="Picture 19">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9" name="Oval 21">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24" name="Picture 23">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6" name="Picture 25">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8" name="Rectangle 27">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30" name="Rectangle 29">
            <a:extLst>
              <a:ext uri="{FF2B5EF4-FFF2-40B4-BE49-F238E27FC236}">
                <a16:creationId xmlns:a16="http://schemas.microsoft.com/office/drawing/2014/main" id="{29787B81-C7DF-412B-A405-EF4454012D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Obraz 14" descr="Obraz zawierający osoba, osoby, tłum&#10;&#10;Opis wygenerowany automatycznie">
            <a:extLst>
              <a:ext uri="{FF2B5EF4-FFF2-40B4-BE49-F238E27FC236}">
                <a16:creationId xmlns:a16="http://schemas.microsoft.com/office/drawing/2014/main" id="{E50BFBA9-DFF2-4E51-9191-007FE1975742}"/>
              </a:ext>
            </a:extLst>
          </p:cNvPr>
          <p:cNvPicPr>
            <a:picLocks noGrp="1" noChangeAspect="1"/>
          </p:cNvPicPr>
          <p:nvPr>
            <p:ph sz="half" idx="2"/>
          </p:nvPr>
        </p:nvPicPr>
        <p:blipFill rotWithShape="1">
          <a:blip r:embed="rId6">
            <a:alphaModFix amt="35000"/>
          </a:blip>
          <a:srcRect t="16974"/>
          <a:stretch/>
        </p:blipFill>
        <p:spPr>
          <a:xfrm>
            <a:off x="20" y="-1"/>
            <a:ext cx="12191980" cy="6858000"/>
          </a:xfrm>
          <a:prstGeom prst="rect">
            <a:avLst/>
          </a:prstGeom>
        </p:spPr>
      </p:pic>
      <p:sp>
        <p:nvSpPr>
          <p:cNvPr id="2" name="Tytuł 1">
            <a:extLst>
              <a:ext uri="{FF2B5EF4-FFF2-40B4-BE49-F238E27FC236}">
                <a16:creationId xmlns:a16="http://schemas.microsoft.com/office/drawing/2014/main" id="{13721D17-B123-48A5-BD9D-D470700C28DF}"/>
              </a:ext>
            </a:extLst>
          </p:cNvPr>
          <p:cNvSpPr>
            <a:spLocks noGrp="1"/>
          </p:cNvSpPr>
          <p:nvPr>
            <p:ph type="title"/>
          </p:nvPr>
        </p:nvSpPr>
        <p:spPr>
          <a:xfrm>
            <a:off x="646111" y="452718"/>
            <a:ext cx="9404723" cy="1400530"/>
          </a:xfrm>
        </p:spPr>
        <p:txBody>
          <a:bodyPr vert="horz" lIns="91440" tIns="45720" rIns="91440" bIns="45720" rtlCol="0" anchor="t">
            <a:normAutofit/>
          </a:bodyPr>
          <a:lstStyle/>
          <a:p>
            <a:r>
              <a:rPr lang="en-US" b="1" noProof="1"/>
              <a:t>Uchwalenie Konstytucji 3 Maja</a:t>
            </a:r>
          </a:p>
        </p:txBody>
      </p:sp>
      <p:sp>
        <p:nvSpPr>
          <p:cNvPr id="3" name="Symbol zastępczy zawartości 2">
            <a:extLst>
              <a:ext uri="{FF2B5EF4-FFF2-40B4-BE49-F238E27FC236}">
                <a16:creationId xmlns:a16="http://schemas.microsoft.com/office/drawing/2014/main" id="{BAD26865-F4AA-4A5C-96EF-8CF67E27D405}"/>
              </a:ext>
            </a:extLst>
          </p:cNvPr>
          <p:cNvSpPr>
            <a:spLocks noGrp="1"/>
          </p:cNvSpPr>
          <p:nvPr>
            <p:ph sz="half" idx="1"/>
          </p:nvPr>
        </p:nvSpPr>
        <p:spPr>
          <a:xfrm>
            <a:off x="758256" y="1592844"/>
            <a:ext cx="10743710" cy="5043744"/>
          </a:xfrm>
        </p:spPr>
        <p:txBody>
          <a:bodyPr vert="horz" lIns="91440" tIns="45720" rIns="91440" bIns="45720" rtlCol="0" anchor="t">
            <a:noAutofit/>
          </a:bodyPr>
          <a:lstStyle/>
          <a:p>
            <a:pPr>
              <a:buFont typeface="Wingdings" charset="2"/>
              <a:buChar char="v"/>
            </a:pPr>
            <a:r>
              <a:rPr lang="en-US" sz="2400" noProof="1"/>
              <a:t>Stanisław Małachowski, Ignacy Potocki i Hugo Kołłątaj wraz z królem Stanisławem Augustem Poniatowskim przygotowali projekt ustawy rządowej, która zmieniała ustrój państwa.</a:t>
            </a:r>
          </a:p>
          <a:p>
            <a:pPr>
              <a:buClr>
                <a:srgbClr val="8AD0D6"/>
              </a:buClr>
              <a:buFont typeface="Wingdings" charset="2"/>
              <a:buChar char="v"/>
            </a:pPr>
            <a:r>
              <a:rPr lang="en-US" sz="2400" noProof="1"/>
              <a:t>Ustawa została uchwalona przez sejm 3 maja 1791 roku. Od tej daty wzięła się nazwa Konstytucja 3 Maja.</a:t>
            </a:r>
          </a:p>
          <a:p>
            <a:pPr>
              <a:buClr>
                <a:srgbClr val="8AD0D6"/>
              </a:buClr>
              <a:buFont typeface="Wingdings" charset="2"/>
              <a:buChar char="v"/>
            </a:pPr>
            <a:r>
              <a:rPr lang="en-US" sz="2400" noProof="1"/>
              <a:t>Konstytucja została uchwalona w warunkach zamachu stanu. Zamek Królewski w Warszawie był strzeżony przez wojsko i Gwardię Królewską.</a:t>
            </a:r>
          </a:p>
          <a:p>
            <a:pPr>
              <a:buClr>
                <a:srgbClr val="8AD0D6"/>
              </a:buClr>
              <a:buFont typeface="Wingdings" charset="2"/>
              <a:buChar char="v"/>
            </a:pPr>
            <a:r>
              <a:rPr lang="en-US" sz="2400" noProof="1"/>
              <a:t>Ludzie popierający konstytucję w obawie przed Moskwą przyspieszyli obrady nad ustawą z planowanego 5 maja na 3 maja.</a:t>
            </a:r>
          </a:p>
          <a:p>
            <a:pPr>
              <a:buClr>
                <a:srgbClr val="8AD0D6"/>
              </a:buClr>
              <a:buFont typeface="Wingdings" charset="2"/>
              <a:buChar char="v"/>
            </a:pPr>
            <a:r>
              <a:rPr lang="en-US" sz="2400" noProof="1"/>
              <a:t>Konstytucja 3 Maja to druga ustanowiona konstytucja na świecie.</a:t>
            </a:r>
          </a:p>
          <a:p>
            <a:pPr marL="0" indent="0">
              <a:buClr>
                <a:srgbClr val="8AD0D6"/>
              </a:buClr>
              <a:buNone/>
            </a:pPr>
            <a:endParaRPr lang="en-US" sz="1600"/>
          </a:p>
        </p:txBody>
      </p:sp>
    </p:spTree>
    <p:extLst>
      <p:ext uri="{BB962C8B-B14F-4D97-AF65-F5344CB8AC3E}">
        <p14:creationId xmlns:p14="http://schemas.microsoft.com/office/powerpoint/2010/main" val="41461497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6F10D15-BE45-4E48-9D46-FC0AA24246FB}"/>
              </a:ext>
            </a:extLst>
          </p:cNvPr>
          <p:cNvSpPr>
            <a:spLocks noGrp="1"/>
          </p:cNvSpPr>
          <p:nvPr>
            <p:ph type="title"/>
          </p:nvPr>
        </p:nvSpPr>
        <p:spPr>
          <a:xfrm>
            <a:off x="2009245" y="114051"/>
            <a:ext cx="8761257" cy="587731"/>
          </a:xfrm>
        </p:spPr>
        <p:txBody>
          <a:bodyPr/>
          <a:lstStyle/>
          <a:p>
            <a:pPr algn="ctr"/>
            <a:r>
              <a:rPr lang="pl-PL" sz="3200" b="1">
                <a:solidFill>
                  <a:schemeClr val="bg1"/>
                </a:solidFill>
              </a:rPr>
              <a:t>Twórcy i sygnatariusze Konstytucji 3 Maja</a:t>
            </a:r>
          </a:p>
        </p:txBody>
      </p:sp>
      <p:sp>
        <p:nvSpPr>
          <p:cNvPr id="3" name="Symbol zastępczy zawartości 2">
            <a:extLst>
              <a:ext uri="{FF2B5EF4-FFF2-40B4-BE49-F238E27FC236}">
                <a16:creationId xmlns:a16="http://schemas.microsoft.com/office/drawing/2014/main" id="{69E40F78-5FB4-423E-BEBF-2A5FFDEB3EA5}"/>
              </a:ext>
            </a:extLst>
          </p:cNvPr>
          <p:cNvSpPr>
            <a:spLocks noGrp="1"/>
          </p:cNvSpPr>
          <p:nvPr>
            <p:ph sz="half" idx="1"/>
          </p:nvPr>
        </p:nvSpPr>
        <p:spPr>
          <a:xfrm>
            <a:off x="95779" y="705908"/>
            <a:ext cx="6284405" cy="5990695"/>
          </a:xfrm>
        </p:spPr>
        <p:txBody>
          <a:bodyPr vert="horz" lIns="91440" tIns="45720" rIns="91440" bIns="45720" rtlCol="0" anchor="t">
            <a:noAutofit/>
          </a:bodyPr>
          <a:lstStyle/>
          <a:p>
            <a:pPr marL="0" indent="0">
              <a:buNone/>
            </a:pPr>
            <a:r>
              <a:rPr lang="pl-PL" sz="2000" b="1">
                <a:solidFill>
                  <a:schemeClr val="bg1"/>
                </a:solidFill>
                <a:ea typeface="+mj-lt"/>
                <a:cs typeface="+mj-lt"/>
              </a:rPr>
              <a:t>Główni twórcy Konstytucji 3 Maja:</a:t>
            </a:r>
            <a:endParaRPr lang="pl-PL" sz="2000">
              <a:solidFill>
                <a:schemeClr val="bg1"/>
              </a:solidFill>
            </a:endParaRPr>
          </a:p>
          <a:p>
            <a:pPr>
              <a:buClr>
                <a:srgbClr val="8AD0D6"/>
              </a:buClr>
              <a:buFont typeface="Arial" charset="2"/>
              <a:buChar char="•"/>
            </a:pPr>
            <a:r>
              <a:rPr lang="pl-PL" sz="1400" b="1" i="1" noProof="1">
                <a:solidFill>
                  <a:schemeClr val="bg1"/>
                </a:solidFill>
                <a:ea typeface="+mj-lt"/>
                <a:cs typeface="+mj-lt"/>
              </a:rPr>
              <a:t>Stanisław August Poniatowski</a:t>
            </a:r>
            <a:r>
              <a:rPr lang="pl-PL" sz="1400" noProof="1">
                <a:solidFill>
                  <a:schemeClr val="bg1"/>
                </a:solidFill>
                <a:ea typeface="+mj-lt"/>
                <a:cs typeface="+mj-lt"/>
              </a:rPr>
              <a:t> – król Polski, autor głównych założeń Konstytucji 3 Maja</a:t>
            </a:r>
            <a:endParaRPr lang="pl-PL" sz="1400" noProof="1">
              <a:solidFill>
                <a:schemeClr val="bg1"/>
              </a:solidFill>
            </a:endParaRPr>
          </a:p>
          <a:p>
            <a:pPr>
              <a:buClr>
                <a:srgbClr val="8AD0D6"/>
              </a:buClr>
              <a:buFont typeface="Arial" charset="2"/>
              <a:buChar char="•"/>
            </a:pPr>
            <a:r>
              <a:rPr lang="pl-PL" sz="1400" b="1" i="1" noProof="1">
                <a:solidFill>
                  <a:schemeClr val="bg1"/>
                </a:solidFill>
                <a:ea typeface="+mj-lt"/>
                <a:cs typeface="+mj-lt"/>
              </a:rPr>
              <a:t>Ignacy Potocki</a:t>
            </a:r>
            <a:r>
              <a:rPr lang="pl-PL" sz="1400" noProof="1">
                <a:solidFill>
                  <a:schemeClr val="bg1"/>
                </a:solidFill>
                <a:ea typeface="+mj-lt"/>
                <a:cs typeface="+mj-lt"/>
              </a:rPr>
              <a:t> – marszałek nadworny litewski, przywódca Stronnictwa Patriotycznego, jeden z głównych autorów Konstytucji 3 Maja</a:t>
            </a:r>
            <a:endParaRPr lang="pl-PL" sz="1400" noProof="1">
              <a:solidFill>
                <a:schemeClr val="bg1"/>
              </a:solidFill>
            </a:endParaRPr>
          </a:p>
          <a:p>
            <a:pPr>
              <a:buClr>
                <a:srgbClr val="8AD0D6"/>
              </a:buClr>
              <a:buFont typeface="Arial" charset="2"/>
              <a:buChar char="•"/>
            </a:pPr>
            <a:r>
              <a:rPr lang="pl-PL" sz="1400" b="1" i="1" noProof="1">
                <a:solidFill>
                  <a:schemeClr val="bg1"/>
                </a:solidFill>
                <a:ea typeface="+mj-lt"/>
                <a:cs typeface="+mj-lt"/>
              </a:rPr>
              <a:t>Hugo Kołłątaj</a:t>
            </a:r>
            <a:r>
              <a:rPr lang="pl-PL" sz="1400" noProof="1">
                <a:solidFill>
                  <a:schemeClr val="bg1"/>
                </a:solidFill>
                <a:ea typeface="+mj-lt"/>
                <a:cs typeface="+mj-lt"/>
              </a:rPr>
              <a:t> – kanonik krakowski, ostateczny redaktor tekstu Konstytucji 3 Maja</a:t>
            </a:r>
            <a:endParaRPr lang="pl-PL" sz="1400" noProof="1">
              <a:solidFill>
                <a:schemeClr val="bg1"/>
              </a:solidFill>
            </a:endParaRPr>
          </a:p>
          <a:p>
            <a:pPr>
              <a:buClr>
                <a:srgbClr val="8AD0D6"/>
              </a:buClr>
              <a:buFont typeface="Arial" charset="2"/>
              <a:buChar char="•"/>
            </a:pPr>
            <a:r>
              <a:rPr lang="pl-PL" sz="1400" b="1" i="1" noProof="1">
                <a:solidFill>
                  <a:schemeClr val="bg1"/>
                </a:solidFill>
                <a:ea typeface="+mj-lt"/>
                <a:cs typeface="+mj-lt"/>
              </a:rPr>
              <a:t>Stanisław Małachowski</a:t>
            </a:r>
            <a:r>
              <a:rPr lang="pl-PL" sz="1400" noProof="1">
                <a:solidFill>
                  <a:schemeClr val="bg1"/>
                </a:solidFill>
                <a:ea typeface="+mj-lt"/>
                <a:cs typeface="+mj-lt"/>
              </a:rPr>
              <a:t> – Marszałek Sejmu Wielkiego, współautor i sygnatariusz Konstytucji 3 Maja</a:t>
            </a:r>
            <a:endParaRPr lang="pl-PL" sz="1400" noProof="1">
              <a:solidFill>
                <a:schemeClr val="bg1"/>
              </a:solidFill>
            </a:endParaRPr>
          </a:p>
          <a:p>
            <a:pPr>
              <a:buClr>
                <a:srgbClr val="8AD0D6"/>
              </a:buClr>
              <a:buFont typeface="Arial" charset="2"/>
              <a:buChar char="•"/>
            </a:pPr>
            <a:r>
              <a:rPr lang="pl-PL" sz="1400" b="1" i="1" noProof="1">
                <a:solidFill>
                  <a:schemeClr val="bg1"/>
                </a:solidFill>
                <a:ea typeface="+mj-lt"/>
                <a:cs typeface="+mj-lt"/>
              </a:rPr>
              <a:t>Julian Ursyn Niemcewicz</a:t>
            </a:r>
            <a:r>
              <a:rPr lang="pl-PL" sz="1400" noProof="1">
                <a:solidFill>
                  <a:schemeClr val="bg1"/>
                </a:solidFill>
                <a:ea typeface="+mj-lt"/>
                <a:cs typeface="+mj-lt"/>
              </a:rPr>
              <a:t> – pisarz, twórca pierwszej polskiej komedii politycznej </a:t>
            </a:r>
            <a:r>
              <a:rPr lang="pl-PL" sz="1400" i="1" noProof="1">
                <a:solidFill>
                  <a:schemeClr val="bg1"/>
                </a:solidFill>
                <a:ea typeface="+mj-lt"/>
                <a:cs typeface="+mj-lt"/>
              </a:rPr>
              <a:t>"Powrót posła"</a:t>
            </a:r>
            <a:endParaRPr lang="pl-PL" sz="1400" noProof="1">
              <a:solidFill>
                <a:schemeClr val="bg1"/>
              </a:solidFill>
            </a:endParaRPr>
          </a:p>
          <a:p>
            <a:pPr>
              <a:buClr>
                <a:srgbClr val="8AD0D6"/>
              </a:buClr>
              <a:buFont typeface="Arial" charset="2"/>
              <a:buChar char="•"/>
            </a:pPr>
            <a:r>
              <a:rPr lang="pl-PL" sz="1400" b="1" i="1" noProof="1">
                <a:solidFill>
                  <a:schemeClr val="bg1"/>
                </a:solidFill>
                <a:ea typeface="+mj-lt"/>
                <a:cs typeface="+mj-lt"/>
              </a:rPr>
              <a:t>Adam Stanisław Krasiński</a:t>
            </a:r>
            <a:r>
              <a:rPr lang="pl-PL" sz="1400" noProof="1">
                <a:solidFill>
                  <a:schemeClr val="bg1"/>
                </a:solidFill>
                <a:ea typeface="+mj-lt"/>
                <a:cs typeface="+mj-lt"/>
              </a:rPr>
              <a:t> – biskup i senator</a:t>
            </a:r>
            <a:endParaRPr lang="pl-PL" sz="1400" noProof="1">
              <a:solidFill>
                <a:schemeClr val="bg1"/>
              </a:solidFill>
            </a:endParaRPr>
          </a:p>
          <a:p>
            <a:pPr>
              <a:buClr>
                <a:srgbClr val="8AD0D6"/>
              </a:buClr>
              <a:buFont typeface="Arial" charset="2"/>
              <a:buChar char="•"/>
            </a:pPr>
            <a:r>
              <a:rPr lang="pl-PL" sz="1400" b="1" i="1" noProof="1">
                <a:solidFill>
                  <a:schemeClr val="bg1"/>
                </a:solidFill>
                <a:ea typeface="+mj-lt"/>
                <a:cs typeface="+mj-lt"/>
              </a:rPr>
              <a:t>Scipione Piattoli</a:t>
            </a:r>
            <a:r>
              <a:rPr lang="pl-PL" sz="1400" noProof="1">
                <a:solidFill>
                  <a:schemeClr val="bg1"/>
                </a:solidFill>
                <a:ea typeface="+mj-lt"/>
                <a:cs typeface="+mj-lt"/>
              </a:rPr>
              <a:t> – sekretarz króla St. Augusta Poniatowskiego; redaktor dwóch wersji projektów Konstytucji 3 Maja</a:t>
            </a:r>
            <a:endParaRPr lang="pl-PL" sz="1400" noProof="1">
              <a:solidFill>
                <a:schemeClr val="bg1"/>
              </a:solidFill>
            </a:endParaRPr>
          </a:p>
          <a:p>
            <a:pPr>
              <a:buClr>
                <a:srgbClr val="8AD0D6"/>
              </a:buClr>
              <a:buFont typeface="Arial" charset="2"/>
              <a:buChar char="•"/>
            </a:pPr>
            <a:r>
              <a:rPr lang="pl-PL" sz="1400" b="1" i="1" noProof="1">
                <a:solidFill>
                  <a:schemeClr val="bg1"/>
                </a:solidFill>
                <a:ea typeface="+mj-lt"/>
                <a:cs typeface="+mj-lt"/>
              </a:rPr>
              <a:t>Stanisław Kostka Potocki</a:t>
            </a:r>
            <a:r>
              <a:rPr lang="pl-PL" sz="1400" noProof="1">
                <a:solidFill>
                  <a:schemeClr val="bg1"/>
                </a:solidFill>
                <a:ea typeface="+mj-lt"/>
                <a:cs typeface="+mj-lt"/>
              </a:rPr>
              <a:t> – znakomity mówca, publicysta, mecenas sztuki, generał artylerii koronnej, poseł lubelski</a:t>
            </a:r>
            <a:endParaRPr lang="pl-PL" sz="1400" noProof="1">
              <a:solidFill>
                <a:schemeClr val="bg1"/>
              </a:solidFill>
            </a:endParaRPr>
          </a:p>
          <a:p>
            <a:pPr>
              <a:buClr>
                <a:srgbClr val="8AD0D6"/>
              </a:buClr>
              <a:buFont typeface="Arial" charset="2"/>
              <a:buChar char="•"/>
            </a:pPr>
            <a:r>
              <a:rPr lang="pl-PL" sz="1400" b="1" i="1" noProof="1">
                <a:solidFill>
                  <a:schemeClr val="bg1"/>
                </a:solidFill>
                <a:ea typeface="+mj-lt"/>
                <a:cs typeface="+mj-lt"/>
              </a:rPr>
              <a:t>Tadeusz Matuszewicz</a:t>
            </a:r>
            <a:r>
              <a:rPr lang="pl-PL" sz="1400" noProof="1">
                <a:solidFill>
                  <a:schemeClr val="bg1"/>
                </a:solidFill>
                <a:ea typeface="+mj-lt"/>
                <a:cs typeface="+mj-lt"/>
              </a:rPr>
              <a:t> – publicysta, tłumacz, redaktor </a:t>
            </a:r>
            <a:r>
              <a:rPr lang="pl-PL" sz="1400" i="1" noProof="1">
                <a:solidFill>
                  <a:schemeClr val="bg1"/>
                </a:solidFill>
                <a:ea typeface="+mj-lt"/>
                <a:cs typeface="+mj-lt"/>
              </a:rPr>
              <a:t>"Gazety Narodowej i Obcej"</a:t>
            </a:r>
            <a:endParaRPr lang="pl-PL" sz="1400" noProof="1">
              <a:solidFill>
                <a:schemeClr val="bg1"/>
              </a:solidFill>
            </a:endParaRPr>
          </a:p>
          <a:p>
            <a:pPr>
              <a:buClr>
                <a:srgbClr val="8AD0D6"/>
              </a:buClr>
              <a:buFont typeface="Arial" charset="2"/>
              <a:buChar char="•"/>
            </a:pPr>
            <a:r>
              <a:rPr lang="pl-PL" sz="1400" b="1" i="1" noProof="1">
                <a:solidFill>
                  <a:schemeClr val="bg1"/>
                </a:solidFill>
                <a:ea typeface="+mj-lt"/>
                <a:cs typeface="+mj-lt"/>
              </a:rPr>
              <a:t>Kazimierz Nestor Sapieha</a:t>
            </a:r>
            <a:r>
              <a:rPr lang="pl-PL" sz="1400" noProof="1">
                <a:solidFill>
                  <a:schemeClr val="bg1"/>
                </a:solidFill>
                <a:ea typeface="+mj-lt"/>
                <a:cs typeface="+mj-lt"/>
              </a:rPr>
              <a:t> – generał artylerii litewskiej, marszałek konfederacji Wielkiego Księstwa Litewskiego</a:t>
            </a:r>
            <a:endParaRPr lang="pl-PL" sz="1400" noProof="1">
              <a:solidFill>
                <a:schemeClr val="bg1"/>
              </a:solidFill>
            </a:endParaRPr>
          </a:p>
        </p:txBody>
      </p:sp>
      <p:sp>
        <p:nvSpPr>
          <p:cNvPr id="6" name="Symbol zastępczy zawartości 2">
            <a:extLst>
              <a:ext uri="{FF2B5EF4-FFF2-40B4-BE49-F238E27FC236}">
                <a16:creationId xmlns:a16="http://schemas.microsoft.com/office/drawing/2014/main" id="{4508B78A-2F64-4995-8066-262D6F8418A6}"/>
              </a:ext>
            </a:extLst>
          </p:cNvPr>
          <p:cNvSpPr txBox="1">
            <a:spLocks/>
          </p:cNvSpPr>
          <p:nvPr/>
        </p:nvSpPr>
        <p:spPr>
          <a:xfrm>
            <a:off x="6386512" y="705908"/>
            <a:ext cx="5488539" cy="5050894"/>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9pPr>
          </a:lstStyle>
          <a:p>
            <a:pPr marL="0" indent="0">
              <a:buNone/>
            </a:pPr>
            <a:r>
              <a:rPr lang="pl-PL" sz="2000" b="1">
                <a:solidFill>
                  <a:schemeClr val="bg1"/>
                </a:solidFill>
                <a:ea typeface="+mj-lt"/>
                <a:cs typeface="+mj-lt"/>
              </a:rPr>
              <a:t>Sygnatariusze Konstytucji 3 Maja:</a:t>
            </a:r>
            <a:endParaRPr lang="pl-PL" sz="2000" b="1">
              <a:solidFill>
                <a:schemeClr val="bg1"/>
              </a:solidFill>
            </a:endParaRPr>
          </a:p>
          <a:p>
            <a:pPr>
              <a:buClr>
                <a:srgbClr val="8AD0D6"/>
              </a:buClr>
              <a:buFont typeface="Arial" charset="2"/>
              <a:buChar char="•"/>
            </a:pPr>
            <a:r>
              <a:rPr lang="pl-PL" sz="1400" b="1" i="1" noProof="1">
                <a:solidFill>
                  <a:schemeClr val="bg1"/>
                </a:solidFill>
                <a:ea typeface="+mj-lt"/>
                <a:cs typeface="+mj-lt"/>
              </a:rPr>
              <a:t>Stanisław Małachowski</a:t>
            </a:r>
            <a:endParaRPr lang="pl-PL" sz="1400" b="1" noProof="1">
              <a:solidFill>
                <a:schemeClr val="bg1"/>
              </a:solidFill>
            </a:endParaRPr>
          </a:p>
          <a:p>
            <a:pPr>
              <a:buClr>
                <a:srgbClr val="8AD0D6"/>
              </a:buClr>
              <a:buFont typeface="Arial" charset="2"/>
              <a:buChar char="•"/>
            </a:pPr>
            <a:r>
              <a:rPr lang="pl-PL" sz="1400" b="1" i="1" noProof="1">
                <a:solidFill>
                  <a:schemeClr val="bg1"/>
                </a:solidFill>
                <a:ea typeface="+mj-lt"/>
                <a:cs typeface="+mj-lt"/>
              </a:rPr>
              <a:t>Kazimierz Nestor Sapieha</a:t>
            </a:r>
            <a:endParaRPr lang="pl-PL" sz="1400" b="1" noProof="1">
              <a:solidFill>
                <a:schemeClr val="bg1"/>
              </a:solidFill>
            </a:endParaRPr>
          </a:p>
          <a:p>
            <a:pPr>
              <a:buClr>
                <a:srgbClr val="8AD0D6"/>
              </a:buClr>
              <a:buFont typeface="Arial" charset="2"/>
              <a:buChar char="•"/>
            </a:pPr>
            <a:r>
              <a:rPr lang="pl-PL" sz="1400" b="1" i="1" noProof="1">
                <a:solidFill>
                  <a:schemeClr val="bg1"/>
                </a:solidFill>
                <a:ea typeface="+mj-lt"/>
                <a:cs typeface="+mj-lt"/>
              </a:rPr>
              <a:t>Stanisław Kostka Potocki</a:t>
            </a:r>
            <a:endParaRPr lang="pl-PL" sz="1400" b="1" noProof="1">
              <a:solidFill>
                <a:schemeClr val="bg1"/>
              </a:solidFill>
            </a:endParaRPr>
          </a:p>
          <a:p>
            <a:pPr>
              <a:buClr>
                <a:srgbClr val="8AD0D6"/>
              </a:buClr>
              <a:buFont typeface="Arial" charset="2"/>
              <a:buChar char="•"/>
            </a:pPr>
            <a:r>
              <a:rPr lang="pl-PL" sz="1400" b="1" i="1" noProof="1">
                <a:solidFill>
                  <a:schemeClr val="bg1"/>
                </a:solidFill>
                <a:ea typeface="+mj-lt"/>
                <a:cs typeface="+mj-lt"/>
              </a:rPr>
              <a:t>Józef Kazimierz Kossakowski</a:t>
            </a:r>
            <a:r>
              <a:rPr lang="pl-PL" sz="1400" noProof="1">
                <a:solidFill>
                  <a:schemeClr val="bg1"/>
                </a:solidFill>
                <a:ea typeface="+mj-lt"/>
                <a:cs typeface="+mj-lt"/>
              </a:rPr>
              <a:t> – biskup inflancki i kurlandzki</a:t>
            </a:r>
            <a:endParaRPr lang="pl-PL" sz="1400" noProof="1">
              <a:solidFill>
                <a:schemeClr val="bg1"/>
              </a:solidFill>
            </a:endParaRPr>
          </a:p>
          <a:p>
            <a:pPr>
              <a:buClr>
                <a:srgbClr val="8AD0D6"/>
              </a:buClr>
              <a:buFont typeface="Arial" charset="2"/>
              <a:buChar char="•"/>
            </a:pPr>
            <a:r>
              <a:rPr lang="pl-PL" sz="1400" b="1" i="1" noProof="1">
                <a:solidFill>
                  <a:schemeClr val="bg1"/>
                </a:solidFill>
                <a:ea typeface="+mj-lt"/>
                <a:cs typeface="+mj-lt"/>
              </a:rPr>
              <a:t>Antoni Barnaba Jabłonowski</a:t>
            </a:r>
            <a:r>
              <a:rPr lang="pl-PL" sz="1400" noProof="1">
                <a:solidFill>
                  <a:schemeClr val="bg1"/>
                </a:solidFill>
                <a:ea typeface="+mj-lt"/>
                <a:cs typeface="+mj-lt"/>
              </a:rPr>
              <a:t> – kasztelan krakowski</a:t>
            </a:r>
            <a:endParaRPr lang="pl-PL" sz="1400" noProof="1">
              <a:solidFill>
                <a:schemeClr val="bg1"/>
              </a:solidFill>
            </a:endParaRPr>
          </a:p>
          <a:p>
            <a:pPr>
              <a:buClr>
                <a:srgbClr val="8AD0D6"/>
              </a:buClr>
              <a:buFont typeface="Arial" charset="2"/>
              <a:buChar char="•"/>
            </a:pPr>
            <a:r>
              <a:rPr lang="pl-PL" sz="1400" b="1" i="1" noProof="1">
                <a:solidFill>
                  <a:schemeClr val="bg1"/>
                </a:solidFill>
                <a:ea typeface="+mj-lt"/>
                <a:cs typeface="+mj-lt"/>
              </a:rPr>
              <a:t>Szymon Kazimierz Szydłowski</a:t>
            </a:r>
            <a:r>
              <a:rPr lang="pl-PL" sz="1400" noProof="1">
                <a:solidFill>
                  <a:schemeClr val="bg1"/>
                </a:solidFill>
                <a:ea typeface="+mj-lt"/>
                <a:cs typeface="+mj-lt"/>
              </a:rPr>
              <a:t> – kasztelan żarnowski</a:t>
            </a:r>
            <a:endParaRPr lang="pl-PL" sz="1400" noProof="1">
              <a:solidFill>
                <a:schemeClr val="bg1"/>
              </a:solidFill>
            </a:endParaRPr>
          </a:p>
          <a:p>
            <a:pPr>
              <a:buClr>
                <a:srgbClr val="8AD0D6"/>
              </a:buClr>
              <a:buFont typeface="Arial" charset="2"/>
              <a:buChar char="•"/>
            </a:pPr>
            <a:r>
              <a:rPr lang="pl-PL" sz="1400" b="1" i="1" noProof="1">
                <a:solidFill>
                  <a:schemeClr val="bg1"/>
                </a:solidFill>
                <a:ea typeface="+mj-lt"/>
                <a:cs typeface="+mj-lt"/>
              </a:rPr>
              <a:t>Franciszek Antoni Kwilecki</a:t>
            </a:r>
            <a:r>
              <a:rPr lang="pl-PL" sz="1400" noProof="1">
                <a:solidFill>
                  <a:schemeClr val="bg1"/>
                </a:solidFill>
                <a:ea typeface="+mj-lt"/>
                <a:cs typeface="+mj-lt"/>
              </a:rPr>
              <a:t> – kasztelan kaliski</a:t>
            </a:r>
            <a:endParaRPr lang="pl-PL" sz="1400" noProof="1">
              <a:solidFill>
                <a:schemeClr val="bg1"/>
              </a:solidFill>
            </a:endParaRPr>
          </a:p>
          <a:p>
            <a:pPr>
              <a:buClr>
                <a:srgbClr val="8AD0D6"/>
              </a:buClr>
              <a:buFont typeface="Arial" charset="2"/>
              <a:buChar char="•"/>
            </a:pPr>
            <a:r>
              <a:rPr lang="pl-PL" sz="1400" b="1" i="1" noProof="1">
                <a:solidFill>
                  <a:schemeClr val="bg1"/>
                </a:solidFill>
                <a:ea typeface="+mj-lt"/>
                <a:cs typeface="+mj-lt"/>
              </a:rPr>
              <a:t>Kazimierz Konstanty Plater</a:t>
            </a:r>
            <a:r>
              <a:rPr lang="pl-PL" sz="1400" noProof="1">
                <a:solidFill>
                  <a:schemeClr val="bg1"/>
                </a:solidFill>
                <a:ea typeface="+mj-lt"/>
                <a:cs typeface="+mj-lt"/>
              </a:rPr>
              <a:t> – kasztelan generała trockiego</a:t>
            </a:r>
            <a:endParaRPr lang="pl-PL" sz="1400" noProof="1">
              <a:solidFill>
                <a:schemeClr val="bg1"/>
              </a:solidFill>
            </a:endParaRPr>
          </a:p>
          <a:p>
            <a:pPr>
              <a:buClr>
                <a:srgbClr val="8AD0D6"/>
              </a:buClr>
              <a:buFont typeface="Arial" charset="2"/>
              <a:buChar char="•"/>
            </a:pPr>
            <a:r>
              <a:rPr lang="pl-PL" sz="1400" b="1" i="1" noProof="1">
                <a:solidFill>
                  <a:schemeClr val="bg1"/>
                </a:solidFill>
                <a:ea typeface="+mj-lt"/>
                <a:cs typeface="+mj-lt"/>
              </a:rPr>
              <a:t>Walerian Stroynowski</a:t>
            </a:r>
            <a:r>
              <a:rPr lang="pl-PL" sz="1400" noProof="1">
                <a:solidFill>
                  <a:schemeClr val="bg1"/>
                </a:solidFill>
                <a:ea typeface="+mj-lt"/>
                <a:cs typeface="+mj-lt"/>
              </a:rPr>
              <a:t> – podkomorzy buski, poseł wołyński</a:t>
            </a:r>
            <a:endParaRPr lang="pl-PL" sz="1400" noProof="1">
              <a:solidFill>
                <a:schemeClr val="bg1"/>
              </a:solidFill>
            </a:endParaRPr>
          </a:p>
          <a:p>
            <a:pPr>
              <a:buClr>
                <a:srgbClr val="8AD0D6"/>
              </a:buClr>
              <a:buFont typeface="Arial" charset="2"/>
              <a:buChar char="•"/>
            </a:pPr>
            <a:r>
              <a:rPr lang="pl-PL" sz="1400" b="1" i="1" noProof="1">
                <a:solidFill>
                  <a:schemeClr val="bg1"/>
                </a:solidFill>
                <a:ea typeface="+mj-lt"/>
                <a:cs typeface="+mj-lt"/>
              </a:rPr>
              <a:t>Jan Nepomucen Zboiński</a:t>
            </a:r>
            <a:r>
              <a:rPr lang="pl-PL" sz="1400" noProof="1">
                <a:solidFill>
                  <a:schemeClr val="bg1"/>
                </a:solidFill>
                <a:ea typeface="+mj-lt"/>
                <a:cs typeface="+mj-lt"/>
              </a:rPr>
              <a:t> – poseł ziemi dobrzyńskiej</a:t>
            </a:r>
            <a:endParaRPr lang="pl-PL" sz="1400" noProof="1">
              <a:solidFill>
                <a:schemeClr val="bg1"/>
              </a:solidFill>
            </a:endParaRPr>
          </a:p>
          <a:p>
            <a:pPr>
              <a:buClr>
                <a:srgbClr val="8AD0D6"/>
              </a:buClr>
              <a:buFont typeface="Arial" charset="2"/>
              <a:buChar char="•"/>
            </a:pPr>
            <a:r>
              <a:rPr lang="pl-PL" sz="1400" b="1" i="1" noProof="1">
                <a:solidFill>
                  <a:schemeClr val="bg1"/>
                </a:solidFill>
                <a:ea typeface="+mj-lt"/>
                <a:cs typeface="+mj-lt"/>
              </a:rPr>
              <a:t>Tomasz Nowowiejski</a:t>
            </a:r>
            <a:r>
              <a:rPr lang="pl-PL" sz="1400" b="1" noProof="1">
                <a:solidFill>
                  <a:schemeClr val="bg1"/>
                </a:solidFill>
                <a:ea typeface="+mj-lt"/>
                <a:cs typeface="+mj-lt"/>
              </a:rPr>
              <a:t> </a:t>
            </a:r>
            <a:r>
              <a:rPr lang="pl-PL" sz="1400" noProof="1">
                <a:solidFill>
                  <a:schemeClr val="bg1"/>
                </a:solidFill>
                <a:ea typeface="+mj-lt"/>
                <a:cs typeface="+mj-lt"/>
              </a:rPr>
              <a:t>– łowczy i poseł ziemi wyszogrodzkiej</a:t>
            </a:r>
            <a:endParaRPr lang="pl-PL" sz="1400" noProof="1">
              <a:solidFill>
                <a:schemeClr val="bg1"/>
              </a:solidFill>
            </a:endParaRPr>
          </a:p>
          <a:p>
            <a:pPr>
              <a:buClr>
                <a:srgbClr val="8AD0D6"/>
              </a:buClr>
              <a:buFont typeface="Arial" charset="2"/>
              <a:buChar char="•"/>
            </a:pPr>
            <a:r>
              <a:rPr lang="pl-PL" sz="1400" b="1" i="1" noProof="1">
                <a:solidFill>
                  <a:schemeClr val="bg1"/>
                </a:solidFill>
                <a:ea typeface="+mj-lt"/>
                <a:cs typeface="+mj-lt"/>
              </a:rPr>
              <a:t>Józef Radzicki</a:t>
            </a:r>
            <a:r>
              <a:rPr lang="pl-PL" sz="1400" noProof="1">
                <a:solidFill>
                  <a:schemeClr val="bg1"/>
                </a:solidFill>
                <a:ea typeface="+mj-lt"/>
                <a:cs typeface="+mj-lt"/>
              </a:rPr>
              <a:t> – podkomorzy i poseł ziemi zakroczymskiej</a:t>
            </a:r>
            <a:endParaRPr lang="pl-PL" sz="1400" noProof="1">
              <a:solidFill>
                <a:schemeClr val="bg1"/>
              </a:solidFill>
            </a:endParaRPr>
          </a:p>
          <a:p>
            <a:pPr>
              <a:buClr>
                <a:srgbClr val="8AD0D6"/>
              </a:buClr>
              <a:buFont typeface="Arial" charset="2"/>
              <a:buChar char="•"/>
            </a:pPr>
            <a:r>
              <a:rPr lang="pl-PL" sz="1400" b="1" i="1" noProof="1">
                <a:solidFill>
                  <a:schemeClr val="bg1"/>
                </a:solidFill>
                <a:ea typeface="+mj-lt"/>
                <a:cs typeface="+mj-lt"/>
              </a:rPr>
              <a:t>Józef Zabiełło</a:t>
            </a:r>
            <a:r>
              <a:rPr lang="pl-PL" sz="1400" noProof="1">
                <a:solidFill>
                  <a:schemeClr val="bg1"/>
                </a:solidFill>
                <a:ea typeface="+mj-lt"/>
                <a:cs typeface="+mj-lt"/>
              </a:rPr>
              <a:t> – poseł z Księstwa Żmudzkiego</a:t>
            </a:r>
            <a:endParaRPr lang="pl-PL" sz="1400" noProof="1">
              <a:solidFill>
                <a:schemeClr val="bg1"/>
              </a:solidFill>
            </a:endParaRPr>
          </a:p>
          <a:p>
            <a:pPr>
              <a:buClr>
                <a:srgbClr val="8AD0D6"/>
              </a:buClr>
              <a:buFont typeface="Arial" charset="2"/>
              <a:buChar char="•"/>
            </a:pPr>
            <a:r>
              <a:rPr lang="pl-PL" sz="1400" b="1" i="1" noProof="1">
                <a:solidFill>
                  <a:schemeClr val="bg1"/>
                </a:solidFill>
                <a:ea typeface="+mj-lt"/>
                <a:cs typeface="+mj-lt"/>
              </a:rPr>
              <a:t>Jacek Antoni Puttkamer</a:t>
            </a:r>
            <a:r>
              <a:rPr lang="pl-PL" sz="1400" b="1" noProof="1">
                <a:solidFill>
                  <a:schemeClr val="bg1"/>
                </a:solidFill>
                <a:ea typeface="+mj-lt"/>
                <a:cs typeface="+mj-lt"/>
              </a:rPr>
              <a:t> </a:t>
            </a:r>
            <a:r>
              <a:rPr lang="pl-PL" sz="1400" noProof="1">
                <a:solidFill>
                  <a:schemeClr val="bg1"/>
                </a:solidFill>
                <a:ea typeface="+mj-lt"/>
                <a:cs typeface="+mj-lt"/>
              </a:rPr>
              <a:t>– poseł województwa mińskiego</a:t>
            </a:r>
            <a:endParaRPr lang="pl-PL" sz="1400" noProof="1">
              <a:solidFill>
                <a:schemeClr val="bg1"/>
              </a:solidFill>
            </a:endParaRPr>
          </a:p>
          <a:p>
            <a:pPr marL="0" indent="0">
              <a:buFont typeface="Wingdings 3" charset="2"/>
              <a:buNone/>
            </a:pPr>
            <a:endParaRPr lang="pl-PL" sz="1400" b="1" noProof="1">
              <a:solidFill>
                <a:schemeClr val="bg1"/>
              </a:solidFill>
            </a:endParaRPr>
          </a:p>
        </p:txBody>
      </p:sp>
    </p:spTree>
    <p:extLst>
      <p:ext uri="{BB962C8B-B14F-4D97-AF65-F5344CB8AC3E}">
        <p14:creationId xmlns:p14="http://schemas.microsoft.com/office/powerpoint/2010/main" val="3257630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1F8C099-0ED1-42A9-B7C3-02DC263A4B05}"/>
              </a:ext>
            </a:extLst>
          </p:cNvPr>
          <p:cNvSpPr>
            <a:spLocks noGrp="1"/>
          </p:cNvSpPr>
          <p:nvPr>
            <p:ph type="title"/>
          </p:nvPr>
        </p:nvSpPr>
        <p:spPr>
          <a:xfrm>
            <a:off x="183433" y="363320"/>
            <a:ext cx="3819215" cy="994628"/>
          </a:xfrm>
        </p:spPr>
        <p:txBody>
          <a:bodyPr/>
          <a:lstStyle/>
          <a:p>
            <a:pPr algn="ctr"/>
            <a:r>
              <a:rPr lang="pl-PL" sz="3200" b="1">
                <a:solidFill>
                  <a:schemeClr val="bg1"/>
                </a:solidFill>
              </a:rPr>
              <a:t>Stanisław August</a:t>
            </a:r>
            <a:br>
              <a:rPr lang="pl-PL" sz="3200" b="1">
                <a:solidFill>
                  <a:schemeClr val="bg1"/>
                </a:solidFill>
              </a:rPr>
            </a:br>
            <a:r>
              <a:rPr lang="pl-PL" sz="3200" b="1">
                <a:solidFill>
                  <a:schemeClr val="bg1"/>
                </a:solidFill>
              </a:rPr>
              <a:t>Poniatowski</a:t>
            </a:r>
            <a:endParaRPr lang="pl-PL">
              <a:solidFill>
                <a:schemeClr val="bg1"/>
              </a:solidFill>
            </a:endParaRPr>
          </a:p>
        </p:txBody>
      </p:sp>
      <p:sp>
        <p:nvSpPr>
          <p:cNvPr id="4" name="Symbol zastępczy zawartości 3">
            <a:extLst>
              <a:ext uri="{FF2B5EF4-FFF2-40B4-BE49-F238E27FC236}">
                <a16:creationId xmlns:a16="http://schemas.microsoft.com/office/drawing/2014/main" id="{95B7F7D0-6A51-448F-BDE0-4B6815260B18}"/>
              </a:ext>
            </a:extLst>
          </p:cNvPr>
          <p:cNvSpPr>
            <a:spLocks noGrp="1"/>
          </p:cNvSpPr>
          <p:nvPr>
            <p:ph sz="half" idx="2"/>
          </p:nvPr>
        </p:nvSpPr>
        <p:spPr>
          <a:xfrm>
            <a:off x="4065748" y="539065"/>
            <a:ext cx="7910007" cy="6006135"/>
          </a:xfrm>
        </p:spPr>
        <p:txBody>
          <a:bodyPr vert="horz" lIns="91440" tIns="45720" rIns="91440" bIns="45720" rtlCol="0" anchor="t">
            <a:noAutofit/>
          </a:bodyPr>
          <a:lstStyle/>
          <a:p>
            <a:pPr marL="0" indent="0" algn="just">
              <a:buNone/>
            </a:pPr>
            <a:r>
              <a:rPr lang="pl-PL" sz="1600" b="1">
                <a:solidFill>
                  <a:schemeClr val="bg1"/>
                </a:solidFill>
                <a:ea typeface="+mj-lt"/>
                <a:cs typeface="+mj-lt"/>
              </a:rPr>
              <a:t>Król Polski w latach 1764-1795, autor głównych założeń Konstytucji 3 Maja.</a:t>
            </a:r>
          </a:p>
          <a:p>
            <a:pPr marL="0" indent="0" algn="just">
              <a:buNone/>
            </a:pPr>
            <a:r>
              <a:rPr lang="pl-PL" sz="1600" b="1">
                <a:solidFill>
                  <a:schemeClr val="bg1"/>
                </a:solidFill>
                <a:ea typeface="+mj-lt"/>
                <a:cs typeface="+mj-lt"/>
              </a:rPr>
              <a:t>Urodził się 17 stycznia 1732 roku w Wołczynie koło Brześcia Litewskiego, w rodzinie szlacheckiej. Podróżował po Europie, był posłem na sejm, został też stolnikiem litewskim. Związany z rodem Czartoryskich. Praktykę dyplomatyczną odbywał w Petersburgu, gdzie nawiązał romans z księżną Katarzyną, przyszłą carycą.</a:t>
            </a:r>
          </a:p>
          <a:p>
            <a:pPr marL="0" indent="0" algn="just">
              <a:buNone/>
            </a:pPr>
            <a:r>
              <a:rPr lang="pl-PL" sz="1600" b="1">
                <a:solidFill>
                  <a:schemeClr val="bg1"/>
                </a:solidFill>
                <a:ea typeface="+mj-lt"/>
                <a:cs typeface="+mj-lt"/>
              </a:rPr>
              <a:t>Od początku panowania był zwolennikiem szerokich reform Rzeczpospolitej: stworzenia monarchii konstytucyjnej, wzmocnienia władzy wykonawczej, ukrócenia </a:t>
            </a:r>
            <a:r>
              <a:rPr lang="pl-PL" sz="1600" b="1" i="1">
                <a:solidFill>
                  <a:schemeClr val="bg1"/>
                </a:solidFill>
                <a:ea typeface="+mj-lt"/>
                <a:cs typeface="+mj-lt"/>
              </a:rPr>
              <a:t>liberum veto</a:t>
            </a:r>
            <a:r>
              <a:rPr lang="pl-PL" sz="1600" b="1">
                <a:solidFill>
                  <a:schemeClr val="bg1"/>
                </a:solidFill>
                <a:ea typeface="+mj-lt"/>
                <a:cs typeface="+mj-lt"/>
              </a:rPr>
              <a:t>, polepszenia położenia mieszczan i chłopów.</a:t>
            </a:r>
          </a:p>
          <a:p>
            <a:pPr marL="0" indent="0" algn="just">
              <a:buNone/>
            </a:pPr>
            <a:r>
              <a:rPr lang="pl-PL" sz="1600" b="1">
                <a:solidFill>
                  <a:schemeClr val="bg1"/>
                </a:solidFill>
                <a:ea typeface="+mj-lt"/>
                <a:cs typeface="+mj-lt"/>
              </a:rPr>
              <a:t>Dążył do naprawy polskiego systemu edukacji oraz reform skarbowych. W 1765 roku założył Szkołę Rycerską. W 1773 roku był inicjatorem powołania Komisji Edukacji Narodowej. Był mecenasem sztuki, organizował słynne </a:t>
            </a:r>
            <a:r>
              <a:rPr lang="pl-PL" sz="1600" b="1" i="1">
                <a:solidFill>
                  <a:schemeClr val="bg1"/>
                </a:solidFill>
                <a:ea typeface="+mj-lt"/>
                <a:cs typeface="+mj-lt"/>
              </a:rPr>
              <a:t>obiady czwartkowe</a:t>
            </a:r>
            <a:r>
              <a:rPr lang="pl-PL" sz="1600" b="1">
                <a:solidFill>
                  <a:schemeClr val="bg1"/>
                </a:solidFill>
                <a:ea typeface="+mj-lt"/>
                <a:cs typeface="+mj-lt"/>
              </a:rPr>
              <a:t>, założył Łazienki Królewskie w Warszawie.</a:t>
            </a:r>
          </a:p>
          <a:p>
            <a:pPr marL="0" indent="0" algn="just">
              <a:buNone/>
            </a:pPr>
            <a:r>
              <a:rPr lang="pl-PL" sz="1600" b="1">
                <a:solidFill>
                  <a:schemeClr val="bg1"/>
                </a:solidFill>
                <a:ea typeface="+mj-lt"/>
                <a:cs typeface="+mj-lt"/>
              </a:rPr>
              <a:t>Był główną postacią Sejmu Czteroletniego. Porozumiał się ze Stronnictwem Patriotycznym i Ignacym Potockim i przejął inicjatywę w pracach nad kształtem nowej konstytucji. Projekt był przygotowywany w tajemnicy, a król dyktował główne założenia nowej ustawy.</a:t>
            </a:r>
          </a:p>
          <a:p>
            <a:pPr marL="0" indent="0" algn="just">
              <a:buNone/>
            </a:pPr>
            <a:r>
              <a:rPr lang="pl-PL" sz="1600" b="1">
                <a:solidFill>
                  <a:schemeClr val="bg1"/>
                </a:solidFill>
                <a:ea typeface="+mj-lt"/>
                <a:cs typeface="+mj-lt"/>
              </a:rPr>
              <a:t>Podczas wojny w obronie Konstytucji 3 Maja król nie widział szans na zwycięstwo i przystąpił do Targowicy. W 1794 roku poparł Powstanie Kościuszkowskie, ale nie miał już żadnego wpływu na przebieg wydarzeń. Po trzecim rozbiorze, na rozkaz carycy wyjechał do Grodna, gdzie podpisał abdykację. Zmarł 12 lutego 1798 roku w Petersburgu.</a:t>
            </a:r>
            <a:endParaRPr lang="pl-PL" sz="1600" b="1">
              <a:solidFill>
                <a:schemeClr val="bg1"/>
              </a:solidFill>
            </a:endParaRPr>
          </a:p>
          <a:p>
            <a:pPr>
              <a:buClr>
                <a:srgbClr val="8AD0D6"/>
              </a:buClr>
            </a:pPr>
            <a:endParaRPr lang="pl-PL" sz="1600"/>
          </a:p>
        </p:txBody>
      </p:sp>
      <p:pic>
        <p:nvPicPr>
          <p:cNvPr id="5" name="Obraz 5" descr="Obraz zawierający osoba&#10;&#10;Opis wygenerowany automatycznie">
            <a:extLst>
              <a:ext uri="{FF2B5EF4-FFF2-40B4-BE49-F238E27FC236}">
                <a16:creationId xmlns:a16="http://schemas.microsoft.com/office/drawing/2014/main" id="{0C409A7A-DCFC-42F9-951C-10728D53E613}"/>
              </a:ext>
            </a:extLst>
          </p:cNvPr>
          <p:cNvPicPr>
            <a:picLocks noChangeAspect="1"/>
          </p:cNvPicPr>
          <p:nvPr/>
        </p:nvPicPr>
        <p:blipFill>
          <a:blip r:embed="rId3"/>
          <a:stretch>
            <a:fillRect/>
          </a:stretch>
        </p:blipFill>
        <p:spPr>
          <a:xfrm>
            <a:off x="141194" y="1493017"/>
            <a:ext cx="3830170" cy="48244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43500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FE8D058-A45F-4AE6-B998-FA4E6906E5AC}"/>
              </a:ext>
            </a:extLst>
          </p:cNvPr>
          <p:cNvSpPr>
            <a:spLocks noGrp="1"/>
          </p:cNvSpPr>
          <p:nvPr>
            <p:ph type="title"/>
          </p:nvPr>
        </p:nvSpPr>
        <p:spPr>
          <a:xfrm>
            <a:off x="332346" y="340659"/>
            <a:ext cx="3544047" cy="694560"/>
          </a:xfrm>
        </p:spPr>
        <p:txBody>
          <a:bodyPr/>
          <a:lstStyle/>
          <a:p>
            <a:pPr algn="ctr"/>
            <a:r>
              <a:rPr lang="pl-PL" sz="3200" b="1">
                <a:solidFill>
                  <a:schemeClr val="bg1"/>
                </a:solidFill>
              </a:rPr>
              <a:t>Ignacy Potocki</a:t>
            </a:r>
            <a:endParaRPr lang="pl-PL">
              <a:solidFill>
                <a:schemeClr val="bg1"/>
              </a:solidFill>
            </a:endParaRPr>
          </a:p>
        </p:txBody>
      </p:sp>
      <p:sp>
        <p:nvSpPr>
          <p:cNvPr id="4" name="Symbol zastępczy zawartości 3">
            <a:extLst>
              <a:ext uri="{FF2B5EF4-FFF2-40B4-BE49-F238E27FC236}">
                <a16:creationId xmlns:a16="http://schemas.microsoft.com/office/drawing/2014/main" id="{63020011-8ACB-4DF9-9A49-2693C316930C}"/>
              </a:ext>
            </a:extLst>
          </p:cNvPr>
          <p:cNvSpPr>
            <a:spLocks noGrp="1"/>
          </p:cNvSpPr>
          <p:nvPr>
            <p:ph sz="half" idx="2"/>
          </p:nvPr>
        </p:nvSpPr>
        <p:spPr>
          <a:xfrm>
            <a:off x="4152906" y="532092"/>
            <a:ext cx="7847751" cy="5724245"/>
          </a:xfrm>
        </p:spPr>
        <p:txBody>
          <a:bodyPr vert="horz" lIns="91440" tIns="45720" rIns="91440" bIns="45720" rtlCol="0" anchor="t">
            <a:normAutofit/>
          </a:bodyPr>
          <a:lstStyle/>
          <a:p>
            <a:pPr marL="0" indent="0" algn="just">
              <a:buNone/>
            </a:pPr>
            <a:r>
              <a:rPr lang="pl-PL" sz="1600" b="1">
                <a:solidFill>
                  <a:schemeClr val="bg1"/>
                </a:solidFill>
                <a:ea typeface="+mj-lt"/>
                <a:cs typeface="+mj-lt"/>
              </a:rPr>
              <a:t>Przywódca Stronnictwa Patriotycznego, marszałek wielki litewski, jeden z głównych autorów Konstytucji 3 Maja.</a:t>
            </a:r>
          </a:p>
          <a:p>
            <a:pPr marL="0" indent="0" algn="just">
              <a:buNone/>
            </a:pPr>
            <a:r>
              <a:rPr lang="pl-PL" sz="1600" b="1">
                <a:solidFill>
                  <a:schemeClr val="bg1"/>
                </a:solidFill>
                <a:ea typeface="+mj-lt"/>
                <a:cs typeface="+mj-lt"/>
              </a:rPr>
              <a:t>Urodził się 28 lutego 1750 roku w Radzyniu Podlaskim. Pochodził z potężnego magnackiego rodu. Kształcił się w Collegium Nobilium w Warszawie oraz w Rzymie.</a:t>
            </a:r>
          </a:p>
          <a:p>
            <a:pPr marL="0" indent="0" algn="just">
              <a:buNone/>
            </a:pPr>
            <a:r>
              <a:rPr lang="pl-PL" sz="1600" b="1">
                <a:solidFill>
                  <a:schemeClr val="bg1"/>
                </a:solidFill>
                <a:ea typeface="+mj-lt"/>
                <a:cs typeface="+mj-lt"/>
              </a:rPr>
              <a:t>Był członkiem Komisji Edukacji Narodowej, loży wolnomularskiej, Kawalerem Orderu Orła Białego, zwolennikiem głębokich reform ustrojowych Rzeczpospolitej (m. in. rozszerzenia władzy Sejmu, nadania praw politycznych mieszczanom oraz ograniczenia obciążeń chłopstwa) i początkowo wielkim przeciwnikiem króla Stanisława Augusta, z którym jednak pojednał się na Sejmie Czteroletnim, co umożliwiło powstanie Konstytucji 3 Maja.</a:t>
            </a:r>
          </a:p>
          <a:p>
            <a:pPr marL="0" indent="0" algn="just">
              <a:buNone/>
            </a:pPr>
            <a:r>
              <a:rPr lang="pl-PL" sz="1600" b="1">
                <a:solidFill>
                  <a:schemeClr val="bg1"/>
                </a:solidFill>
                <a:ea typeface="+mj-lt"/>
                <a:cs typeface="+mj-lt"/>
              </a:rPr>
              <a:t>Już w 1970 roku opracował liczący 658 artykułów </a:t>
            </a:r>
            <a:r>
              <a:rPr lang="pl-PL" sz="1600" b="1" i="1">
                <a:solidFill>
                  <a:schemeClr val="bg1"/>
                </a:solidFill>
                <a:ea typeface="+mj-lt"/>
                <a:cs typeface="+mj-lt"/>
              </a:rPr>
              <a:t>"Projekt do formy rządów"</a:t>
            </a:r>
            <a:r>
              <a:rPr lang="pl-PL" sz="1600" b="1">
                <a:solidFill>
                  <a:schemeClr val="bg1"/>
                </a:solidFill>
                <a:ea typeface="+mj-lt"/>
                <a:cs typeface="+mj-lt"/>
              </a:rPr>
              <a:t>, któremu jednak wówczas sprzeciwił się król. Potocki był zagorzałym przeciwnikiem Rosji, dlatego sprzeciwił się przystąpieniu króla do konfederacji targowickiej.</a:t>
            </a:r>
          </a:p>
          <a:p>
            <a:pPr marL="0" indent="0" algn="just">
              <a:buNone/>
            </a:pPr>
            <a:r>
              <a:rPr lang="pl-PL" sz="1600" b="1">
                <a:solidFill>
                  <a:schemeClr val="bg1"/>
                </a:solidFill>
                <a:ea typeface="+mj-lt"/>
                <a:cs typeface="+mj-lt"/>
              </a:rPr>
              <a:t>Po klęsce w wojnie z Rosją wyemigrował do Drezna. Do kraju powrócił w okresie Powstania Kościuszkowskiego i był współautorem powstańczych aktów prawnych. Po upadku insurekcji był więziony przez Rosjan w Petersburgu. Po utworzeniu Księstwa Warszawskiego negocjował w Wiedniu przyłączenie Galicji do Księstwa. Zmarł w Wiedniu 30 sierpnia 1809 roku.</a:t>
            </a:r>
            <a:endParaRPr lang="pl-PL" sz="1600" b="1">
              <a:solidFill>
                <a:schemeClr val="bg1"/>
              </a:solidFill>
            </a:endParaRPr>
          </a:p>
          <a:p>
            <a:pPr>
              <a:buClr>
                <a:srgbClr val="8AD0D6"/>
              </a:buClr>
            </a:pPr>
            <a:endParaRPr lang="pl-PL"/>
          </a:p>
        </p:txBody>
      </p:sp>
      <p:pic>
        <p:nvPicPr>
          <p:cNvPr id="7" name="Obraz 7" descr="Obraz zawierający tekst, mężczyzna, osoba, kostium&#10;&#10;Opis wygenerowany automatycznie">
            <a:extLst>
              <a:ext uri="{FF2B5EF4-FFF2-40B4-BE49-F238E27FC236}">
                <a16:creationId xmlns:a16="http://schemas.microsoft.com/office/drawing/2014/main" id="{EBD8FD2E-D4D6-454B-8551-9B1C533DF3EB}"/>
              </a:ext>
            </a:extLst>
          </p:cNvPr>
          <p:cNvPicPr>
            <a:picLocks noChangeAspect="1"/>
          </p:cNvPicPr>
          <p:nvPr/>
        </p:nvPicPr>
        <p:blipFill>
          <a:blip r:embed="rId3"/>
          <a:stretch>
            <a:fillRect/>
          </a:stretch>
        </p:blipFill>
        <p:spPr>
          <a:xfrm>
            <a:off x="152402" y="1211878"/>
            <a:ext cx="3919818" cy="48264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0772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4F6BDBB-F460-4744-8C60-2EB2D9DEAB4F}"/>
              </a:ext>
            </a:extLst>
          </p:cNvPr>
          <p:cNvSpPr>
            <a:spLocks noGrp="1"/>
          </p:cNvSpPr>
          <p:nvPr>
            <p:ph type="title"/>
          </p:nvPr>
        </p:nvSpPr>
        <p:spPr>
          <a:xfrm>
            <a:off x="-3830" y="161365"/>
            <a:ext cx="2950136" cy="638530"/>
          </a:xfrm>
        </p:spPr>
        <p:txBody>
          <a:bodyPr/>
          <a:lstStyle/>
          <a:p>
            <a:pPr algn="ctr"/>
            <a:r>
              <a:rPr lang="pl-PL" sz="3200" b="1">
                <a:solidFill>
                  <a:schemeClr val="bg1"/>
                </a:solidFill>
              </a:rPr>
              <a:t>Hugo Kołłątaj</a:t>
            </a:r>
            <a:endParaRPr lang="pl-PL" sz="3200">
              <a:solidFill>
                <a:schemeClr val="bg1"/>
              </a:solidFill>
            </a:endParaRPr>
          </a:p>
        </p:txBody>
      </p:sp>
      <p:sp>
        <p:nvSpPr>
          <p:cNvPr id="3" name="Symbol zastępczy zawartości 2">
            <a:extLst>
              <a:ext uri="{FF2B5EF4-FFF2-40B4-BE49-F238E27FC236}">
                <a16:creationId xmlns:a16="http://schemas.microsoft.com/office/drawing/2014/main" id="{50EC129B-9C2A-48B2-95B8-474A21D6C02D}"/>
              </a:ext>
            </a:extLst>
          </p:cNvPr>
          <p:cNvSpPr>
            <a:spLocks noGrp="1"/>
          </p:cNvSpPr>
          <p:nvPr>
            <p:ph sz="half" idx="1"/>
          </p:nvPr>
        </p:nvSpPr>
        <p:spPr>
          <a:xfrm>
            <a:off x="2881777" y="31845"/>
            <a:ext cx="2771485" cy="3278279"/>
          </a:xfrm>
        </p:spPr>
        <p:txBody>
          <a:bodyPr vert="horz" lIns="91440" tIns="45720" rIns="91440" bIns="45720" rtlCol="0" anchor="t">
            <a:noAutofit/>
          </a:bodyPr>
          <a:lstStyle/>
          <a:p>
            <a:pPr marL="0" indent="0" algn="just">
              <a:buNone/>
            </a:pPr>
            <a:r>
              <a:rPr lang="pl-PL" sz="1600" b="1">
                <a:solidFill>
                  <a:schemeClr val="bg1"/>
                </a:solidFill>
                <a:ea typeface="+mj-lt"/>
                <a:cs typeface="+mj-lt"/>
              </a:rPr>
              <a:t>Kanonik krakowski, jedna z czołowych postaci Sejmu Czteroletniego, ostateczny redaktor tekstu Konstytucji 3 Maja. Urodził się 1 kwietnia 1750 roku w </a:t>
            </a:r>
            <a:r>
              <a:rPr lang="pl-PL" sz="1600" b="1" noProof="1">
                <a:solidFill>
                  <a:schemeClr val="bg1"/>
                </a:solidFill>
                <a:ea typeface="+mj-lt"/>
                <a:cs typeface="+mj-lt"/>
              </a:rPr>
              <a:t>Derkałach</a:t>
            </a:r>
            <a:r>
              <a:rPr lang="pl-PL" sz="1600" b="1">
                <a:solidFill>
                  <a:schemeClr val="bg1"/>
                </a:solidFill>
                <a:ea typeface="+mj-lt"/>
                <a:cs typeface="+mj-lt"/>
              </a:rPr>
              <a:t> Wielkich na Wołyniu, w rodzinie szlacheckiej. Kształcił się w Krakowie i w Rzymie, gdzie przyjął święcenia kapłańskie.</a:t>
            </a:r>
          </a:p>
          <a:p>
            <a:pPr marL="0" indent="0" algn="just">
              <a:buNone/>
            </a:pPr>
            <a:r>
              <a:rPr lang="pl-PL" sz="1600" b="1">
                <a:solidFill>
                  <a:schemeClr val="bg1"/>
                </a:solidFill>
                <a:ea typeface="+mj-lt"/>
                <a:cs typeface="+mj-lt"/>
              </a:rPr>
              <a:t>Był członkiem Komisji Edukacji Narodowej,</a:t>
            </a:r>
          </a:p>
        </p:txBody>
      </p:sp>
      <p:sp>
        <p:nvSpPr>
          <p:cNvPr id="6" name="Tytuł 1">
            <a:extLst>
              <a:ext uri="{FF2B5EF4-FFF2-40B4-BE49-F238E27FC236}">
                <a16:creationId xmlns:a16="http://schemas.microsoft.com/office/drawing/2014/main" id="{EA22390D-F6A8-4DB7-AB32-2BBA5738C7F3}"/>
              </a:ext>
            </a:extLst>
          </p:cNvPr>
          <p:cNvSpPr txBox="1">
            <a:spLocks/>
          </p:cNvSpPr>
          <p:nvPr/>
        </p:nvSpPr>
        <p:spPr>
          <a:xfrm>
            <a:off x="6513511" y="123265"/>
            <a:ext cx="4899959" cy="638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pl-PL" sz="3200" b="1">
                <a:solidFill>
                  <a:schemeClr val="bg1"/>
                </a:solidFill>
              </a:rPr>
              <a:t>Stanisław Małachowski</a:t>
            </a:r>
          </a:p>
        </p:txBody>
      </p:sp>
      <p:pic>
        <p:nvPicPr>
          <p:cNvPr id="9" name="Obraz 9" descr="Obraz zawierający tekst, osoba, wewnątrz&#10;&#10;Opis wygenerowany automatycznie">
            <a:extLst>
              <a:ext uri="{FF2B5EF4-FFF2-40B4-BE49-F238E27FC236}">
                <a16:creationId xmlns:a16="http://schemas.microsoft.com/office/drawing/2014/main" id="{EE9ECD11-825F-441C-B535-9CF3CF5A7F3C}"/>
              </a:ext>
            </a:extLst>
          </p:cNvPr>
          <p:cNvPicPr>
            <a:picLocks noChangeAspect="1"/>
          </p:cNvPicPr>
          <p:nvPr/>
        </p:nvPicPr>
        <p:blipFill rotWithShape="1">
          <a:blip r:embed="rId3"/>
          <a:srcRect t="7463" r="408" b="18512"/>
          <a:stretch/>
        </p:blipFill>
        <p:spPr>
          <a:xfrm>
            <a:off x="197223" y="798470"/>
            <a:ext cx="2563918" cy="26260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ymbol zastępczy zawartości 2">
            <a:extLst>
              <a:ext uri="{FF2B5EF4-FFF2-40B4-BE49-F238E27FC236}">
                <a16:creationId xmlns:a16="http://schemas.microsoft.com/office/drawing/2014/main" id="{FA967623-2E88-4F13-AB47-08B915CB16C4}"/>
              </a:ext>
            </a:extLst>
          </p:cNvPr>
          <p:cNvSpPr txBox="1">
            <a:spLocks/>
          </p:cNvSpPr>
          <p:nvPr/>
        </p:nvSpPr>
        <p:spPr>
          <a:xfrm>
            <a:off x="8461094" y="621740"/>
            <a:ext cx="3544690" cy="2806235"/>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9pPr>
          </a:lstStyle>
          <a:p>
            <a:pPr marL="0" indent="0" algn="just">
              <a:buNone/>
            </a:pPr>
            <a:r>
              <a:rPr lang="pl-PL" sz="1600" b="1">
                <a:solidFill>
                  <a:schemeClr val="bg1"/>
                </a:solidFill>
                <a:ea typeface="+mj-lt"/>
                <a:cs typeface="+mj-lt"/>
              </a:rPr>
              <a:t>Marszałek Sejmu Wielkiego, współautor i sygnatariusz Konstytucji 3 Maja.</a:t>
            </a:r>
          </a:p>
          <a:p>
            <a:pPr marL="0" indent="0" algn="just">
              <a:buNone/>
            </a:pPr>
            <a:r>
              <a:rPr lang="pl-PL" sz="1600" b="1">
                <a:solidFill>
                  <a:schemeClr val="bg1"/>
                </a:solidFill>
                <a:ea typeface="+mj-lt"/>
                <a:cs typeface="+mj-lt"/>
              </a:rPr>
              <a:t>Urodził się 24 sierpnia 1736 w Końskich. Pochodził z zamożnej rodziny, jego ojciec Jan był Kanclerzem Wielkim Koronnym. Był posłem na Sejm, marszałkiem Trybunału Głównego Koronnego – najwyższego sądu Rzeczpospolitej, a także </a:t>
            </a:r>
            <a:endParaRPr lang="pl-PL" sz="1600" b="1">
              <a:solidFill>
                <a:schemeClr val="bg1"/>
              </a:solidFill>
            </a:endParaRPr>
          </a:p>
        </p:txBody>
      </p:sp>
      <p:sp>
        <p:nvSpPr>
          <p:cNvPr id="11" name="Symbol zastępczy zawartości 2">
            <a:extLst>
              <a:ext uri="{FF2B5EF4-FFF2-40B4-BE49-F238E27FC236}">
                <a16:creationId xmlns:a16="http://schemas.microsoft.com/office/drawing/2014/main" id="{5F02F714-6A04-4EE4-A728-5B0E1956B6C7}"/>
              </a:ext>
            </a:extLst>
          </p:cNvPr>
          <p:cNvSpPr txBox="1">
            <a:spLocks/>
          </p:cNvSpPr>
          <p:nvPr/>
        </p:nvSpPr>
        <p:spPr>
          <a:xfrm>
            <a:off x="112711" y="3602505"/>
            <a:ext cx="5539337" cy="3075175"/>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9pPr>
          </a:lstStyle>
          <a:p>
            <a:pPr marL="0" indent="0" algn="just">
              <a:buNone/>
            </a:pPr>
            <a:r>
              <a:rPr lang="pl-PL" sz="1600" b="1">
                <a:solidFill>
                  <a:schemeClr val="bg1"/>
                </a:solidFill>
                <a:ea typeface="+mj-lt"/>
                <a:cs typeface="+mj-lt"/>
              </a:rPr>
              <a:t>rektorem Akademii Krakowskiej i przywódcą tzw. </a:t>
            </a:r>
            <a:r>
              <a:rPr lang="pl-PL" sz="1600" b="1" i="1">
                <a:solidFill>
                  <a:schemeClr val="bg1"/>
                </a:solidFill>
                <a:ea typeface="+mj-lt"/>
                <a:cs typeface="+mj-lt"/>
              </a:rPr>
              <a:t>Kuźnicy Kołłątajowskiej. </a:t>
            </a:r>
            <a:r>
              <a:rPr lang="pl-PL" sz="1600" b="1">
                <a:solidFill>
                  <a:schemeClr val="bg1"/>
                </a:solidFill>
                <a:ea typeface="+mj-lt"/>
                <a:cs typeface="+mj-lt"/>
              </a:rPr>
              <a:t>Doprowadził do porozumienia Stronnictwa Patriotycznego z królem St. Augustem Poniatowskim.</a:t>
            </a:r>
            <a:endParaRPr lang="pl-PL">
              <a:solidFill>
                <a:schemeClr val="bg1"/>
              </a:solidFill>
              <a:ea typeface="+mj-lt"/>
              <a:cs typeface="+mj-lt"/>
            </a:endParaRPr>
          </a:p>
          <a:p>
            <a:pPr marL="0" indent="0" algn="just">
              <a:buNone/>
            </a:pPr>
            <a:r>
              <a:rPr lang="pl-PL" sz="1600" b="1">
                <a:solidFill>
                  <a:schemeClr val="bg1"/>
                </a:solidFill>
                <a:ea typeface="+mj-lt"/>
                <a:cs typeface="+mj-lt"/>
              </a:rPr>
              <a:t>Sporządzony przez niego tekst </a:t>
            </a:r>
            <a:r>
              <a:rPr lang="pl-PL" sz="1600" b="1" i="1">
                <a:solidFill>
                  <a:schemeClr val="bg1"/>
                </a:solidFill>
                <a:ea typeface="+mj-lt"/>
                <a:cs typeface="+mj-lt"/>
              </a:rPr>
              <a:t>"Praw konstytucyjnych"</a:t>
            </a:r>
            <a:r>
              <a:rPr lang="pl-PL" sz="1600" b="1">
                <a:solidFill>
                  <a:schemeClr val="bg1"/>
                </a:solidFill>
                <a:ea typeface="+mj-lt"/>
                <a:cs typeface="+mj-lt"/>
              </a:rPr>
              <a:t> był bardzo zbliżony do ostatecznej wersji Konstytucji 3 Maja. Postulował szerokie reformy. Namawiał króla do przystąpienia do Targowicy i porozumienia z Rosją za cenę utrzymania niektórych reform.</a:t>
            </a:r>
            <a:endParaRPr lang="pl-PL">
              <a:solidFill>
                <a:schemeClr val="bg1"/>
              </a:solidFill>
            </a:endParaRPr>
          </a:p>
          <a:p>
            <a:pPr marL="0" indent="0" algn="just">
              <a:buFont typeface="Wingdings 3" charset="2"/>
              <a:buNone/>
            </a:pPr>
            <a:r>
              <a:rPr lang="pl-PL" sz="1600" b="1">
                <a:solidFill>
                  <a:schemeClr val="bg1"/>
                </a:solidFill>
                <a:ea typeface="+mj-lt"/>
                <a:cs typeface="+mj-lt"/>
              </a:rPr>
              <a:t>Był uczestnikiem Insurekcji Kościuszkowskiej. Po upadku insurekcji był więziony przez Austriaków i Rosjan. Zmarł 28 lutego 1812 roku w Warszawie.</a:t>
            </a:r>
            <a:endParaRPr lang="pl-PL" sz="1600" b="1">
              <a:solidFill>
                <a:schemeClr val="bg1"/>
              </a:solidFill>
            </a:endParaRPr>
          </a:p>
          <a:p>
            <a:pPr marL="0" indent="0">
              <a:buFont typeface="Wingdings 3" charset="2"/>
              <a:buNone/>
            </a:pPr>
            <a:endParaRPr lang="pl-PL"/>
          </a:p>
        </p:txBody>
      </p:sp>
      <p:pic>
        <p:nvPicPr>
          <p:cNvPr id="12" name="Obraz 12" descr="Obraz zawierający osoba, wewnątrz, starsze&#10;&#10;Opis wygenerowany automatycznie">
            <a:extLst>
              <a:ext uri="{FF2B5EF4-FFF2-40B4-BE49-F238E27FC236}">
                <a16:creationId xmlns:a16="http://schemas.microsoft.com/office/drawing/2014/main" id="{27552685-C6D2-44DD-BA1B-709B08475CD3}"/>
              </a:ext>
            </a:extLst>
          </p:cNvPr>
          <p:cNvPicPr>
            <a:picLocks noChangeAspect="1"/>
          </p:cNvPicPr>
          <p:nvPr/>
        </p:nvPicPr>
        <p:blipFill rotWithShape="1">
          <a:blip r:embed="rId4"/>
          <a:srcRect l="160" t="14765" r="446" b="8725"/>
          <a:stretch/>
        </p:blipFill>
        <p:spPr>
          <a:xfrm>
            <a:off x="5837799" y="765968"/>
            <a:ext cx="2492670" cy="26246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Symbol zastępczy zawartości 2">
            <a:extLst>
              <a:ext uri="{FF2B5EF4-FFF2-40B4-BE49-F238E27FC236}">
                <a16:creationId xmlns:a16="http://schemas.microsoft.com/office/drawing/2014/main" id="{EC516724-399D-48A2-9757-A50C49C0F1A6}"/>
              </a:ext>
            </a:extLst>
          </p:cNvPr>
          <p:cNvSpPr txBox="1">
            <a:spLocks/>
          </p:cNvSpPr>
          <p:nvPr/>
        </p:nvSpPr>
        <p:spPr>
          <a:xfrm>
            <a:off x="5749271" y="3434416"/>
            <a:ext cx="6256513" cy="2795028"/>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9pPr>
          </a:lstStyle>
          <a:p>
            <a:pPr marL="0" indent="0" algn="just">
              <a:buNone/>
            </a:pPr>
            <a:r>
              <a:rPr lang="pl-PL" sz="1600" b="1">
                <a:solidFill>
                  <a:schemeClr val="bg1"/>
                </a:solidFill>
                <a:ea typeface="+mj-lt"/>
                <a:cs typeface="+mj-lt"/>
              </a:rPr>
              <a:t>Kawalerem Orderu Świętego Stanisława i Orderu Orła Białego.</a:t>
            </a:r>
            <a:endParaRPr lang="pl-PL">
              <a:solidFill>
                <a:schemeClr val="bg1"/>
              </a:solidFill>
            </a:endParaRPr>
          </a:p>
          <a:p>
            <a:pPr marL="0" indent="0" algn="just">
              <a:buNone/>
            </a:pPr>
            <a:r>
              <a:rPr lang="pl-PL" sz="1600" b="1">
                <a:solidFill>
                  <a:schemeClr val="bg1"/>
                </a:solidFill>
                <a:ea typeface="+mj-lt"/>
                <a:cs typeface="+mj-lt"/>
              </a:rPr>
              <a:t>Był jednym z przywódców Stronnictwa Patriotycznego, zwolennikiem rozszerzenia praw politycznych na stan mieszczański. Chłopów w swych dobrach zwolnił z części obciążeń. Przeciwnik Targowicy, wyemigrował z kraju. Nie poparł też Insurekcji Kościuszkowskiej.</a:t>
            </a:r>
          </a:p>
          <a:p>
            <a:pPr marL="0" indent="0" algn="just">
              <a:buNone/>
            </a:pPr>
            <a:r>
              <a:rPr lang="pl-PL" sz="1600" b="1">
                <a:solidFill>
                  <a:schemeClr val="bg1"/>
                </a:solidFill>
                <a:ea typeface="+mj-lt"/>
                <a:cs typeface="+mj-lt"/>
              </a:rPr>
              <a:t>Po wkroczeniu Napoleona na ziemie polskie został wezwany do Warszawy i w Księstwie Warszawskim był prezesem Rady Ministrów. Zmarł 29 grudnia 1809 roku w Warszawie.</a:t>
            </a:r>
            <a:endParaRPr lang="pl-PL" sz="1600" b="1">
              <a:solidFill>
                <a:schemeClr val="bg1"/>
              </a:solidFill>
            </a:endParaRPr>
          </a:p>
          <a:p>
            <a:pPr marL="0" indent="0">
              <a:buFont typeface="Wingdings 3" charset="2"/>
              <a:buNone/>
            </a:pPr>
            <a:endParaRPr lang="pl-PL">
              <a:solidFill>
                <a:schemeClr val="bg1"/>
              </a:solidFill>
            </a:endParaRPr>
          </a:p>
        </p:txBody>
      </p:sp>
    </p:spTree>
    <p:extLst>
      <p:ext uri="{BB962C8B-B14F-4D97-AF65-F5344CB8AC3E}">
        <p14:creationId xmlns:p14="http://schemas.microsoft.com/office/powerpoint/2010/main" val="9571675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8" grpId="0"/>
      <p:bldP spid="11"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86A1705-11E2-4908-9730-EB3ADB5B0B1C}"/>
              </a:ext>
            </a:extLst>
          </p:cNvPr>
          <p:cNvSpPr>
            <a:spLocks noGrp="1"/>
          </p:cNvSpPr>
          <p:nvPr>
            <p:ph type="title"/>
          </p:nvPr>
        </p:nvSpPr>
        <p:spPr/>
        <p:txBody>
          <a:bodyPr/>
          <a:lstStyle/>
          <a:p>
            <a:r>
              <a:rPr lang="pl-PL" b="1" noProof="1"/>
              <a:t>Postanowienia Konstytucji 3 Maja:</a:t>
            </a:r>
          </a:p>
        </p:txBody>
      </p:sp>
      <p:sp>
        <p:nvSpPr>
          <p:cNvPr id="3" name="Symbol zastępczy zawartości 2">
            <a:extLst>
              <a:ext uri="{FF2B5EF4-FFF2-40B4-BE49-F238E27FC236}">
                <a16:creationId xmlns:a16="http://schemas.microsoft.com/office/drawing/2014/main" id="{0A505263-4EB5-40C0-AA79-6E95618A72BF}"/>
              </a:ext>
            </a:extLst>
          </p:cNvPr>
          <p:cNvSpPr>
            <a:spLocks noGrp="1"/>
          </p:cNvSpPr>
          <p:nvPr>
            <p:ph idx="1"/>
          </p:nvPr>
        </p:nvSpPr>
        <p:spPr>
          <a:xfrm>
            <a:off x="1034927" y="1199087"/>
            <a:ext cx="8946541" cy="5259023"/>
          </a:xfrm>
        </p:spPr>
        <p:txBody>
          <a:bodyPr vert="horz" lIns="91440" tIns="45720" rIns="91440" bIns="45720" rtlCol="0" anchor="t">
            <a:noAutofit/>
          </a:bodyPr>
          <a:lstStyle/>
          <a:p>
            <a:pPr marL="0" indent="0">
              <a:buNone/>
            </a:pPr>
            <a:endParaRPr lang="pl-PL"/>
          </a:p>
          <a:p>
            <a:pPr marL="0" indent="0">
              <a:buClr>
                <a:srgbClr val="8AD0D6"/>
              </a:buClr>
              <a:buNone/>
            </a:pPr>
            <a:r>
              <a:rPr lang="pl-PL" sz="1400" b="1" noProof="1">
                <a:ea typeface="+mj-lt"/>
                <a:cs typeface="+mj-lt"/>
              </a:rPr>
              <a:t>*Ustanowienie katolicyzmu jako religii panującej, przy równoczesnym zachowaniu tolerancji religijnej i wolności wyznania.</a:t>
            </a:r>
            <a:endParaRPr lang="pl-PL" sz="1400" b="1" noProof="1"/>
          </a:p>
          <a:p>
            <a:pPr marL="0" indent="0">
              <a:buClr>
                <a:srgbClr val="8AD0D6"/>
              </a:buClr>
              <a:buNone/>
            </a:pPr>
            <a:r>
              <a:rPr lang="pl-PL" sz="1400" b="1" noProof="1">
                <a:ea typeface="+mj-lt"/>
                <a:cs typeface="+mj-lt"/>
              </a:rPr>
              <a:t>*Zmiana ustroju państwowego na monarchię konstytucyjną.</a:t>
            </a:r>
            <a:endParaRPr lang="pl-PL" sz="1400" b="1" noProof="1"/>
          </a:p>
          <a:p>
            <a:pPr marL="0" indent="0">
              <a:buClr>
                <a:srgbClr val="8AD0D6"/>
              </a:buClr>
              <a:buNone/>
            </a:pPr>
            <a:r>
              <a:rPr lang="pl-PL" sz="1400" b="1" noProof="1">
                <a:ea typeface="+mj-lt"/>
                <a:cs typeface="+mj-lt"/>
              </a:rPr>
              <a:t>*Zniesienie: </a:t>
            </a:r>
            <a:endParaRPr lang="pl-PL" sz="1400" b="1" noProof="1"/>
          </a:p>
          <a:p>
            <a:pPr marL="457200" lvl="1" indent="0">
              <a:buClr>
                <a:srgbClr val="8AD0D6"/>
              </a:buClr>
              <a:buNone/>
            </a:pPr>
            <a:r>
              <a:rPr lang="pl-PL" sz="1400" b="1" noProof="1">
                <a:ea typeface="+mj-lt"/>
                <a:cs typeface="+mj-lt"/>
              </a:rPr>
              <a:t>Liberum veto; uchwały tworzone przez Izbę poselską miały przechodzić większościowo.</a:t>
            </a:r>
            <a:endParaRPr lang="pl-PL" sz="1400" b="1" noProof="1"/>
          </a:p>
          <a:p>
            <a:pPr marL="457200" lvl="1" indent="0">
              <a:buClr>
                <a:srgbClr val="8AD0D6"/>
              </a:buClr>
              <a:buNone/>
            </a:pPr>
            <a:r>
              <a:rPr lang="pl-PL" sz="1400" b="1" noProof="1">
                <a:ea typeface="+mj-lt"/>
                <a:cs typeface="+mj-lt"/>
              </a:rPr>
              <a:t>Podziału Rzeczpospolitej na Koronę i Wielkie Księstwo Litewskie (zaciśnięcie więzi).</a:t>
            </a:r>
            <a:endParaRPr lang="pl-PL" sz="1400" b="1" noProof="1"/>
          </a:p>
          <a:p>
            <a:pPr marL="457200" lvl="1" indent="0">
              <a:buClr>
                <a:srgbClr val="8AD0D6"/>
              </a:buClr>
              <a:buNone/>
            </a:pPr>
            <a:r>
              <a:rPr lang="pl-PL" sz="1400" b="1" noProof="1">
                <a:ea typeface="+mj-lt"/>
                <a:cs typeface="+mj-lt"/>
              </a:rPr>
              <a:t>Wolnej elekcji; po śmierci Stanisława Poniatowskiego tron miał objąć dziedzicznie Fryderyk August Wettyn.</a:t>
            </a:r>
            <a:endParaRPr lang="pl-PL" sz="1400" b="1" noProof="1"/>
          </a:p>
          <a:p>
            <a:pPr marL="0" indent="0">
              <a:buClr>
                <a:srgbClr val="8AD0D6"/>
              </a:buClr>
              <a:buNone/>
            </a:pPr>
            <a:r>
              <a:rPr lang="pl-PL" sz="1400" b="1" noProof="1">
                <a:ea typeface="+mj-lt"/>
                <a:cs typeface="+mj-lt"/>
              </a:rPr>
              <a:t>*Zakazano zawiązywania konfederacji.</a:t>
            </a:r>
            <a:endParaRPr lang="pl-PL" sz="1400" b="1" noProof="1"/>
          </a:p>
          <a:p>
            <a:pPr marL="0" indent="0">
              <a:buClr>
                <a:srgbClr val="8AD0D6"/>
              </a:buClr>
              <a:buNone/>
            </a:pPr>
            <a:r>
              <a:rPr lang="pl-PL" sz="1400" b="1" noProof="1">
                <a:ea typeface="+mj-lt"/>
                <a:cs typeface="+mj-lt"/>
              </a:rPr>
              <a:t>*Zakazano posiadania prywatnych wojsk.</a:t>
            </a:r>
            <a:endParaRPr lang="pl-PL" sz="1400" b="1" noProof="1"/>
          </a:p>
          <a:p>
            <a:pPr marL="0" indent="0">
              <a:buClr>
                <a:srgbClr val="8AD0D6"/>
              </a:buClr>
              <a:buNone/>
            </a:pPr>
            <a:r>
              <a:rPr lang="pl-PL" sz="1400" b="1" noProof="1">
                <a:ea typeface="+mj-lt"/>
                <a:cs typeface="+mj-lt"/>
              </a:rPr>
              <a:t>*Sejm miał być zwoływany co 2 lata. Długość trwania miała wynosić 70 dni z możliwością przedłużenia do 100 dni.</a:t>
            </a:r>
            <a:endParaRPr lang="pl-PL" sz="1400" b="1" noProof="1"/>
          </a:p>
          <a:p>
            <a:pPr marL="0" indent="0">
              <a:buClr>
                <a:srgbClr val="8AD0D6"/>
              </a:buClr>
              <a:buNone/>
            </a:pPr>
            <a:r>
              <a:rPr lang="pl-PL" sz="1400" b="1" noProof="1">
                <a:ea typeface="+mj-lt"/>
                <a:cs typeface="+mj-lt"/>
              </a:rPr>
              <a:t>*Co 25 lat miał się zwoływać sejm dla poprawy konstytucji, tzw. </a:t>
            </a:r>
            <a:r>
              <a:rPr lang="pl-PL" sz="1400" b="1" i="1" noProof="1">
                <a:ea typeface="+mj-lt"/>
                <a:cs typeface="+mj-lt"/>
              </a:rPr>
              <a:t>sejm konstytucyjny</a:t>
            </a:r>
            <a:r>
              <a:rPr lang="pl-PL" sz="1400" b="1" noProof="1">
                <a:ea typeface="+mj-lt"/>
                <a:cs typeface="+mj-lt"/>
              </a:rPr>
              <a:t> posiadał prawo zmienić dokument państwowy. Żaden inny sejm miał nie posiadać tego przywileju. Podczas jego trwania senat miał rolę jedynie </a:t>
            </a:r>
            <a:r>
              <a:rPr lang="pl-PL" sz="1400" b="1" i="1" noProof="1">
                <a:ea typeface="+mj-lt"/>
                <a:cs typeface="+mj-lt"/>
              </a:rPr>
              <a:t>rady starszych</a:t>
            </a:r>
            <a:r>
              <a:rPr lang="pl-PL" sz="1400" b="1" noProof="1">
                <a:ea typeface="+mj-lt"/>
                <a:cs typeface="+mj-lt"/>
              </a:rPr>
              <a:t>; pełnił funkcję doradczą.</a:t>
            </a:r>
            <a:endParaRPr lang="pl-PL" sz="1400" b="1" noProof="1"/>
          </a:p>
          <a:p>
            <a:pPr marL="0" indent="0">
              <a:buClr>
                <a:srgbClr val="8AD0D6"/>
              </a:buClr>
              <a:buNone/>
            </a:pPr>
            <a:r>
              <a:rPr lang="pl-PL" sz="1400" b="1" noProof="1">
                <a:ea typeface="+mj-lt"/>
                <a:cs typeface="+mj-lt"/>
              </a:rPr>
              <a:t>*Wprowadzenie organu władzy: Komisji Policji, sprawującej nadzór głównie nad miastami.</a:t>
            </a:r>
            <a:endParaRPr lang="pl-PL" sz="1400" b="1" noProof="1"/>
          </a:p>
          <a:p>
            <a:pPr>
              <a:buClr>
                <a:srgbClr val="8AD0D6"/>
              </a:buClr>
            </a:pPr>
            <a:endParaRPr lang="pl-PL" noProof="1"/>
          </a:p>
        </p:txBody>
      </p:sp>
    </p:spTree>
    <p:extLst>
      <p:ext uri="{BB962C8B-B14F-4D97-AF65-F5344CB8AC3E}">
        <p14:creationId xmlns:p14="http://schemas.microsoft.com/office/powerpoint/2010/main" val="36156316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6ACAF3C-B4BE-43DB-96C3-78F4F0180991}"/>
              </a:ext>
            </a:extLst>
          </p:cNvPr>
          <p:cNvSpPr>
            <a:spLocks noGrp="1"/>
          </p:cNvSpPr>
          <p:nvPr>
            <p:ph type="title"/>
          </p:nvPr>
        </p:nvSpPr>
        <p:spPr/>
        <p:txBody>
          <a:bodyPr/>
          <a:lstStyle/>
          <a:p>
            <a:r>
              <a:rPr lang="pl-PL"/>
              <a:t>                </a:t>
            </a:r>
            <a:r>
              <a:rPr lang="pl-PL" b="1"/>
              <a:t>Ustawa rządowa</a:t>
            </a:r>
          </a:p>
        </p:txBody>
      </p:sp>
      <p:sp>
        <p:nvSpPr>
          <p:cNvPr id="3" name="Symbol zastępczy zawartości 2">
            <a:extLst>
              <a:ext uri="{FF2B5EF4-FFF2-40B4-BE49-F238E27FC236}">
                <a16:creationId xmlns:a16="http://schemas.microsoft.com/office/drawing/2014/main" id="{38DB94C3-CD16-447C-BB04-2AD5B0D03FCC}"/>
              </a:ext>
            </a:extLst>
          </p:cNvPr>
          <p:cNvSpPr>
            <a:spLocks noGrp="1"/>
          </p:cNvSpPr>
          <p:nvPr>
            <p:ph idx="1"/>
          </p:nvPr>
        </p:nvSpPr>
        <p:spPr>
          <a:xfrm>
            <a:off x="341312" y="1857533"/>
            <a:ext cx="8712080" cy="4615557"/>
          </a:xfrm>
        </p:spPr>
        <p:txBody>
          <a:bodyPr vert="horz" lIns="91440" tIns="45720" rIns="91440" bIns="45720" rtlCol="0" anchor="t">
            <a:noAutofit/>
          </a:bodyPr>
          <a:lstStyle/>
          <a:p>
            <a:pPr marL="0" indent="0">
              <a:buNone/>
            </a:pPr>
            <a:r>
              <a:rPr lang="pl-PL" sz="2600" i="1">
                <a:ea typeface="+mj-lt"/>
                <a:cs typeface="+mj-lt"/>
              </a:rPr>
              <a:t>[...] ceniąc drożej nad życie, nad szczęśliwość osobistą - egzystencję polityczną, niepodległość zewnętrzną i wolność wewnętrzną narodu, którego los w ręce nasze jest powierzony […], niniejszą konstytucję uchwalamy [...]. Wszelka władza w społeczności ludzkiej początek swój bierze z woli narodu polskiego składać powinny [...], to jest władza prawodawcza w stanach zgromadzonych [sejmie], władza najwyższa wykonawcza w królu i straży praw i władza sądownicza w jurysdykcjach [sądach].</a:t>
            </a:r>
            <a:endParaRPr lang="pl-PL" sz="2600" i="1"/>
          </a:p>
        </p:txBody>
      </p:sp>
      <p:pic>
        <p:nvPicPr>
          <p:cNvPr id="4" name="Obraz 4" descr="Obraz zawierający tekst&#10;&#10;Opis wygenerowany automatycznie">
            <a:extLst>
              <a:ext uri="{FF2B5EF4-FFF2-40B4-BE49-F238E27FC236}">
                <a16:creationId xmlns:a16="http://schemas.microsoft.com/office/drawing/2014/main" id="{C0C89095-79B4-45C1-9F99-C2FC5F66D018}"/>
              </a:ext>
            </a:extLst>
          </p:cNvPr>
          <p:cNvPicPr>
            <a:picLocks noChangeAspect="1"/>
          </p:cNvPicPr>
          <p:nvPr/>
        </p:nvPicPr>
        <p:blipFill>
          <a:blip r:embed="rId2"/>
          <a:stretch>
            <a:fillRect/>
          </a:stretch>
        </p:blipFill>
        <p:spPr>
          <a:xfrm>
            <a:off x="9109494" y="543752"/>
            <a:ext cx="2743200" cy="3901440"/>
          </a:xfrm>
          <a:prstGeom prst="rect">
            <a:avLst/>
          </a:prstGeom>
        </p:spPr>
      </p:pic>
      <p:sp>
        <p:nvSpPr>
          <p:cNvPr id="5" name="pole tekstowe 4">
            <a:extLst>
              <a:ext uri="{FF2B5EF4-FFF2-40B4-BE49-F238E27FC236}">
                <a16:creationId xmlns:a16="http://schemas.microsoft.com/office/drawing/2014/main" id="{A1DD0B56-C360-44DF-B4D5-A24A585FEEE1}"/>
              </a:ext>
            </a:extLst>
          </p:cNvPr>
          <p:cNvSpPr txBox="1"/>
          <p:nvPr/>
        </p:nvSpPr>
        <p:spPr>
          <a:xfrm>
            <a:off x="9120555" y="4568092"/>
            <a:ext cx="2743199"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l-PL" b="1"/>
              <a:t>Konstytucja 3 Maja</a:t>
            </a:r>
            <a:r>
              <a:rPr lang="pl-PL"/>
              <a:t> powstała w 1791 roku jako dokument spisany odręcznie. Jeszcze w tym samym roku ukazały się pierwsze wersje drukowane.</a:t>
            </a:r>
          </a:p>
        </p:txBody>
      </p:sp>
    </p:spTree>
    <p:extLst>
      <p:ext uri="{BB962C8B-B14F-4D97-AF65-F5344CB8AC3E}">
        <p14:creationId xmlns:p14="http://schemas.microsoft.com/office/powerpoint/2010/main" val="15377170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ytuł 1">
            <a:extLst>
              <a:ext uri="{FF2B5EF4-FFF2-40B4-BE49-F238E27FC236}">
                <a16:creationId xmlns:a16="http://schemas.microsoft.com/office/drawing/2014/main" id="{42715440-2446-48B3-A0B9-1567A028E076}"/>
              </a:ext>
            </a:extLst>
          </p:cNvPr>
          <p:cNvSpPr>
            <a:spLocks noGrp="1"/>
          </p:cNvSpPr>
          <p:nvPr>
            <p:ph type="title"/>
          </p:nvPr>
        </p:nvSpPr>
        <p:spPr>
          <a:xfrm>
            <a:off x="1103312" y="452718"/>
            <a:ext cx="8947522" cy="1400530"/>
          </a:xfrm>
        </p:spPr>
        <p:txBody>
          <a:bodyPr anchor="ctr">
            <a:normAutofit/>
          </a:bodyPr>
          <a:lstStyle/>
          <a:p>
            <a:r>
              <a:rPr lang="pl-PL" b="1">
                <a:solidFill>
                  <a:srgbClr val="FFFFFF"/>
                </a:solidFill>
                <a:ea typeface="+mj-lt"/>
                <a:cs typeface="+mj-lt"/>
              </a:rPr>
              <a:t>Jak obchodzimy Święto Konstytucji 3 Maja</a:t>
            </a:r>
            <a:endParaRPr lang="pl-PL">
              <a:solidFill>
                <a:srgbClr val="FFFFFF"/>
              </a:solidFill>
            </a:endParaRPr>
          </a:p>
        </p:txBody>
      </p:sp>
      <p:sp>
        <p:nvSpPr>
          <p:cNvPr id="3" name="Symbol zastępczy zawartości 2">
            <a:extLst>
              <a:ext uri="{FF2B5EF4-FFF2-40B4-BE49-F238E27FC236}">
                <a16:creationId xmlns:a16="http://schemas.microsoft.com/office/drawing/2014/main" id="{6D6D5B7D-7085-4327-A865-E594CEB18799}"/>
              </a:ext>
            </a:extLst>
          </p:cNvPr>
          <p:cNvSpPr>
            <a:spLocks noGrp="1"/>
          </p:cNvSpPr>
          <p:nvPr>
            <p:ph idx="1"/>
          </p:nvPr>
        </p:nvSpPr>
        <p:spPr>
          <a:xfrm>
            <a:off x="1103312" y="2763520"/>
            <a:ext cx="8946541" cy="3484879"/>
          </a:xfrm>
        </p:spPr>
        <p:txBody>
          <a:bodyPr vert="horz" lIns="91440" tIns="45720" rIns="91440" bIns="45720" rtlCol="0" anchor="t">
            <a:normAutofit/>
          </a:bodyPr>
          <a:lstStyle/>
          <a:p>
            <a:pPr algn="ctr"/>
            <a:r>
              <a:rPr lang="pl-PL" b="1" dirty="0">
                <a:ea typeface="+mj-lt"/>
                <a:cs typeface="+mj-lt"/>
              </a:rPr>
              <a:t>Na to Święto są przygotowywane uroczyste marsze, parady oraz msze w intencji ojczyzny. Władze państwowe składają kwiaty przed Grobem Nieznanego Żołnierza na Placu Piłsudskiego w Warszawie. W szkołach są przygotowywane apele, koncerty pieśni patriotycznych oraz inscenizacje wydarzeń historycznych.</a:t>
            </a:r>
            <a:br>
              <a:rPr lang="pl-PL" b="1" dirty="0">
                <a:ea typeface="+mj-lt"/>
                <a:cs typeface="+mj-lt"/>
              </a:rPr>
            </a:br>
            <a:r>
              <a:rPr lang="pl-PL" b="1" dirty="0">
                <a:ea typeface="+mj-lt"/>
                <a:cs typeface="+mj-lt"/>
              </a:rPr>
              <a:t>Powinniśmy także w naszych domach wywiesić flagę biało- czerwoną, która obowiązkowo wisi na obiektach użyteczności publicznej.</a:t>
            </a:r>
            <a:br>
              <a:rPr lang="pl-PL" b="1" dirty="0">
                <a:ea typeface="+mj-lt"/>
                <a:cs typeface="+mj-lt"/>
              </a:rPr>
            </a:br>
            <a:r>
              <a:rPr lang="pl-PL" b="1" dirty="0">
                <a:ea typeface="+mj-lt"/>
                <a:cs typeface="+mj-lt"/>
              </a:rPr>
              <a:t>Śpiewany jest hymn Polski.</a:t>
            </a:r>
            <a:endParaRPr lang="pl-PL" b="1" dirty="0"/>
          </a:p>
        </p:txBody>
      </p:sp>
    </p:spTree>
    <p:extLst>
      <p:ext uri="{BB962C8B-B14F-4D97-AF65-F5344CB8AC3E}">
        <p14:creationId xmlns:p14="http://schemas.microsoft.com/office/powerpoint/2010/main" val="2430499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6" descr="Obraz zawierający drzewo, osoba, zewnętrzne, taniec&#10;&#10;Opis wygenerowany automatycznie">
            <a:extLst>
              <a:ext uri="{FF2B5EF4-FFF2-40B4-BE49-F238E27FC236}">
                <a16:creationId xmlns:a16="http://schemas.microsoft.com/office/drawing/2014/main" id="{3C6C04DB-130E-403D-BD25-4C234220684F}"/>
              </a:ext>
            </a:extLst>
          </p:cNvPr>
          <p:cNvPicPr>
            <a:picLocks noGrp="1" noChangeAspect="1"/>
          </p:cNvPicPr>
          <p:nvPr>
            <p:ph idx="1"/>
          </p:nvPr>
        </p:nvPicPr>
        <p:blipFill>
          <a:blip r:embed="rId2"/>
          <a:stretch>
            <a:fillRect/>
          </a:stretch>
        </p:blipFill>
        <p:spPr>
          <a:xfrm>
            <a:off x="3612412" y="3583023"/>
            <a:ext cx="4958981" cy="2671482"/>
          </a:xfrm>
        </p:spPr>
      </p:pic>
      <p:pic>
        <p:nvPicPr>
          <p:cNvPr id="4" name="Obraz 4" descr="Obraz zawierający drzewo, zewnętrzne, osoba, osoby&#10;&#10;Opis wygenerowany automatycznie">
            <a:extLst>
              <a:ext uri="{FF2B5EF4-FFF2-40B4-BE49-F238E27FC236}">
                <a16:creationId xmlns:a16="http://schemas.microsoft.com/office/drawing/2014/main" id="{DCA26B3B-385E-46C5-96D5-B95C156D199C}"/>
              </a:ext>
            </a:extLst>
          </p:cNvPr>
          <p:cNvPicPr>
            <a:picLocks noChangeAspect="1"/>
          </p:cNvPicPr>
          <p:nvPr/>
        </p:nvPicPr>
        <p:blipFill>
          <a:blip r:embed="rId3"/>
          <a:stretch>
            <a:fillRect/>
          </a:stretch>
        </p:blipFill>
        <p:spPr>
          <a:xfrm>
            <a:off x="6304134" y="122609"/>
            <a:ext cx="4947664" cy="3067282"/>
          </a:xfrm>
          <a:prstGeom prst="rect">
            <a:avLst/>
          </a:prstGeom>
        </p:spPr>
      </p:pic>
      <p:pic>
        <p:nvPicPr>
          <p:cNvPr id="5" name="Obraz 5" descr="Obraz zawierający podłoże, zewnętrzne, osoba, grupa&#10;&#10;Opis wygenerowany automatycznie">
            <a:extLst>
              <a:ext uri="{FF2B5EF4-FFF2-40B4-BE49-F238E27FC236}">
                <a16:creationId xmlns:a16="http://schemas.microsoft.com/office/drawing/2014/main" id="{11F20008-0748-4933-8E77-C1F07BF685E8}"/>
              </a:ext>
            </a:extLst>
          </p:cNvPr>
          <p:cNvPicPr>
            <a:picLocks noChangeAspect="1"/>
          </p:cNvPicPr>
          <p:nvPr/>
        </p:nvPicPr>
        <p:blipFill>
          <a:blip r:embed="rId4"/>
          <a:stretch>
            <a:fillRect/>
          </a:stretch>
        </p:blipFill>
        <p:spPr>
          <a:xfrm>
            <a:off x="385679" y="126109"/>
            <a:ext cx="4955736" cy="3164814"/>
          </a:xfrm>
          <a:prstGeom prst="rect">
            <a:avLst/>
          </a:prstGeom>
        </p:spPr>
      </p:pic>
    </p:spTree>
    <p:extLst>
      <p:ext uri="{BB962C8B-B14F-4D97-AF65-F5344CB8AC3E}">
        <p14:creationId xmlns:p14="http://schemas.microsoft.com/office/powerpoint/2010/main" val="33904563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ytuł 1">
            <a:extLst>
              <a:ext uri="{FF2B5EF4-FFF2-40B4-BE49-F238E27FC236}">
                <a16:creationId xmlns:a16="http://schemas.microsoft.com/office/drawing/2014/main" id="{E48BE436-734A-4D12-BAAB-E30BC84B306F}"/>
              </a:ext>
            </a:extLst>
          </p:cNvPr>
          <p:cNvSpPr>
            <a:spLocks noGrp="1"/>
          </p:cNvSpPr>
          <p:nvPr>
            <p:ph type="title"/>
          </p:nvPr>
        </p:nvSpPr>
        <p:spPr>
          <a:xfrm>
            <a:off x="1103312" y="452718"/>
            <a:ext cx="8947522" cy="1400530"/>
          </a:xfrm>
        </p:spPr>
        <p:txBody>
          <a:bodyPr anchor="ctr">
            <a:normAutofit/>
          </a:bodyPr>
          <a:lstStyle/>
          <a:p>
            <a:r>
              <a:rPr lang="pl-PL" b="1">
                <a:solidFill>
                  <a:srgbClr val="FFFFFF"/>
                </a:solidFill>
              </a:rPr>
              <a:t>Nie każdy o tym wie:</a:t>
            </a:r>
          </a:p>
        </p:txBody>
      </p:sp>
      <p:sp>
        <p:nvSpPr>
          <p:cNvPr id="3" name="Symbol zastępczy zawartości 2">
            <a:extLst>
              <a:ext uri="{FF2B5EF4-FFF2-40B4-BE49-F238E27FC236}">
                <a16:creationId xmlns:a16="http://schemas.microsoft.com/office/drawing/2014/main" id="{CA123CA5-FD4E-4CF3-B13E-B055693CD7BB}"/>
              </a:ext>
            </a:extLst>
          </p:cNvPr>
          <p:cNvSpPr>
            <a:spLocks noGrp="1"/>
          </p:cNvSpPr>
          <p:nvPr>
            <p:ph idx="1"/>
          </p:nvPr>
        </p:nvSpPr>
        <p:spPr>
          <a:xfrm>
            <a:off x="1103312" y="2763520"/>
            <a:ext cx="8946541" cy="3484879"/>
          </a:xfrm>
        </p:spPr>
        <p:txBody>
          <a:bodyPr vert="horz" lIns="91440" tIns="45720" rIns="91440" bIns="45720" rtlCol="0" anchor="t">
            <a:normAutofit/>
          </a:bodyPr>
          <a:lstStyle/>
          <a:p>
            <a:pPr algn="ctr"/>
            <a:r>
              <a:rPr lang="pl-PL" b="1"/>
              <a:t>Ustawa Rządowa  3 Maja 1791r. obowiązywała jako ustawa zasadnicza zaledwie 15 miesięcy, zapoczątkowała jedynie reformę ustroju i nigdy nie została w pełni wprowadzona w życie. Przeszła jednak do historii jako najważniejsze wydarzenie w dziejach Rzeczypospolitej. Znaczenie ma sens moralno-polityczny Sejmu Czteroletniego a nie sama treść.</a:t>
            </a:r>
            <a:endParaRPr lang="pl-PL"/>
          </a:p>
        </p:txBody>
      </p:sp>
    </p:spTree>
    <p:extLst>
      <p:ext uri="{BB962C8B-B14F-4D97-AF65-F5344CB8AC3E}">
        <p14:creationId xmlns:p14="http://schemas.microsoft.com/office/powerpoint/2010/main" val="31832574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6" name="Symbol zastępczy zawartości 2">
            <a:extLst>
              <a:ext uri="{FF2B5EF4-FFF2-40B4-BE49-F238E27FC236}">
                <a16:creationId xmlns:a16="http://schemas.microsoft.com/office/drawing/2014/main" id="{C28D7CC5-5F0C-4D73-BC41-5EEF528858F4}"/>
              </a:ext>
            </a:extLst>
          </p:cNvPr>
          <p:cNvGraphicFramePr>
            <a:graphicFrameLocks noGrp="1"/>
          </p:cNvGraphicFramePr>
          <p:nvPr>
            <p:ph idx="1"/>
            <p:extLst>
              <p:ext uri="{D42A27DB-BD31-4B8C-83A1-F6EECF244321}">
                <p14:modId xmlns:p14="http://schemas.microsoft.com/office/powerpoint/2010/main" val="1926937513"/>
              </p:ext>
            </p:extLst>
          </p:nvPr>
        </p:nvGraphicFramePr>
        <p:xfrm>
          <a:off x="1111779" y="994585"/>
          <a:ext cx="8946541" cy="41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2575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535CE2F-7742-4936-8D23-0F83A6947E1D}"/>
              </a:ext>
            </a:extLst>
          </p:cNvPr>
          <p:cNvSpPr>
            <a:spLocks noGrp="1"/>
          </p:cNvSpPr>
          <p:nvPr>
            <p:ph type="title"/>
          </p:nvPr>
        </p:nvSpPr>
        <p:spPr>
          <a:xfrm>
            <a:off x="324505" y="83892"/>
            <a:ext cx="4070723" cy="799397"/>
          </a:xfrm>
        </p:spPr>
        <p:txBody>
          <a:bodyPr/>
          <a:lstStyle/>
          <a:p>
            <a:pPr algn="ctr"/>
            <a:r>
              <a:rPr lang="pl-PL" b="1"/>
              <a:t>Bibliografia</a:t>
            </a:r>
            <a:endParaRPr lang="pl-PL"/>
          </a:p>
        </p:txBody>
      </p:sp>
      <p:sp>
        <p:nvSpPr>
          <p:cNvPr id="3" name="Symbol zastępczy zawartości 2">
            <a:extLst>
              <a:ext uri="{FF2B5EF4-FFF2-40B4-BE49-F238E27FC236}">
                <a16:creationId xmlns:a16="http://schemas.microsoft.com/office/drawing/2014/main" id="{8536CA20-1BA7-4914-B481-3AA271F4DA22}"/>
              </a:ext>
            </a:extLst>
          </p:cNvPr>
          <p:cNvSpPr>
            <a:spLocks noGrp="1"/>
          </p:cNvSpPr>
          <p:nvPr>
            <p:ph idx="1"/>
          </p:nvPr>
        </p:nvSpPr>
        <p:spPr>
          <a:xfrm>
            <a:off x="819180" y="888502"/>
            <a:ext cx="9539207" cy="5638299"/>
          </a:xfrm>
        </p:spPr>
        <p:txBody>
          <a:bodyPr vert="horz" lIns="91440" tIns="45720" rIns="91440" bIns="45720" rtlCol="0" anchor="t">
            <a:noAutofit/>
          </a:bodyPr>
          <a:lstStyle/>
          <a:p>
            <a:pPr>
              <a:buFont typeface="Wingdings" charset="2"/>
              <a:buChar char="v"/>
            </a:pPr>
            <a:r>
              <a:rPr lang="pl-PL" sz="1100" b="1">
                <a:ea typeface="+mj-lt"/>
                <a:cs typeface="+mj-lt"/>
              </a:rPr>
              <a:t>chwalazapomniana.pl, </a:t>
            </a:r>
          </a:p>
          <a:p>
            <a:pPr>
              <a:buClr>
                <a:srgbClr val="8AD0D6"/>
              </a:buClr>
              <a:buFont typeface="Wingdings" charset="2"/>
              <a:buChar char="v"/>
            </a:pPr>
            <a:r>
              <a:rPr lang="pl-PL" sz="1100" b="1">
                <a:ea typeface="+mj-lt"/>
                <a:cs typeface="+mj-lt"/>
              </a:rPr>
              <a:t>wikipedia.org, </a:t>
            </a:r>
          </a:p>
          <a:p>
            <a:pPr>
              <a:buClr>
                <a:srgbClr val="8AD0D6"/>
              </a:buClr>
              <a:buFont typeface="Wingdings" charset="2"/>
              <a:buChar char="v"/>
            </a:pPr>
            <a:r>
              <a:rPr lang="pl-PL" sz="1100" b="1">
                <a:ea typeface="+mj-lt"/>
                <a:cs typeface="+mj-lt"/>
              </a:rPr>
              <a:t>muzhp.pl, </a:t>
            </a:r>
          </a:p>
          <a:p>
            <a:pPr>
              <a:buClr>
                <a:srgbClr val="8AD0D6"/>
              </a:buClr>
              <a:buFont typeface="Wingdings" charset="2"/>
              <a:buChar char="v"/>
            </a:pPr>
            <a:r>
              <a:rPr lang="pl-PL" sz="1100" b="1">
                <a:ea typeface="+mj-lt"/>
                <a:cs typeface="+mj-lt"/>
              </a:rPr>
              <a:t>ciekawostkihistoryczne.pl, </a:t>
            </a:r>
          </a:p>
          <a:p>
            <a:pPr>
              <a:buClr>
                <a:srgbClr val="8AD0D6"/>
              </a:buClr>
              <a:buFont typeface="Wingdings" charset="2"/>
              <a:buChar char="v"/>
            </a:pPr>
            <a:r>
              <a:rPr lang="pl-PL" sz="1100" b="1">
                <a:ea typeface="+mj-lt"/>
                <a:cs typeface="+mj-lt"/>
              </a:rPr>
              <a:t>wilanow-palac.pl</a:t>
            </a:r>
          </a:p>
          <a:p>
            <a:pPr>
              <a:buClr>
                <a:srgbClr val="8AD0D6"/>
              </a:buClr>
              <a:buFont typeface="Wingdings" charset="2"/>
              <a:buChar char="v"/>
            </a:pPr>
            <a:r>
              <a:rPr lang="pl-PL" sz="1100" b="1">
                <a:ea typeface="+mj-lt"/>
                <a:cs typeface="+mj-lt"/>
              </a:rPr>
              <a:t>https://pl.wikipedia.org/wiki/Sejm_Czteroletni</a:t>
            </a:r>
          </a:p>
          <a:p>
            <a:pPr>
              <a:buClr>
                <a:srgbClr val="8AD0D6"/>
              </a:buClr>
              <a:buFont typeface="Wingdings" charset="2"/>
              <a:buChar char="v"/>
            </a:pPr>
            <a:r>
              <a:rPr lang="pl-PL" sz="1100" b="1">
                <a:ea typeface="+mj-lt"/>
                <a:cs typeface="+mj-lt"/>
              </a:rPr>
              <a:t>https://pl.wikipedia.org/wiki/Plik:Wojniakowski_Passing_of_the_3rd_of_May_Constitution.png</a:t>
            </a:r>
          </a:p>
          <a:p>
            <a:pPr>
              <a:buClr>
                <a:srgbClr val="8AD0D6"/>
              </a:buClr>
              <a:buFont typeface="Wingdings" charset="2"/>
              <a:buChar char="v"/>
            </a:pPr>
            <a:r>
              <a:rPr lang="pl-PL" sz="1100" b="1">
                <a:ea typeface="+mj-lt"/>
                <a:cs typeface="+mj-lt"/>
              </a:rPr>
              <a:t>https://pl.wikipedia.org/wiki/Plik:Royal_universal_convening_the_Sejm_to_Warsaw_1788.png</a:t>
            </a:r>
          </a:p>
          <a:p>
            <a:pPr>
              <a:buClr>
                <a:srgbClr val="8AD0D6"/>
              </a:buClr>
              <a:buFont typeface="Wingdings" charset="2"/>
              <a:buChar char="v"/>
            </a:pPr>
            <a:r>
              <a:rPr lang="pl-PL" sz="1100" b="1">
                <a:ea typeface="+mj-lt"/>
                <a:cs typeface="+mj-lt"/>
              </a:rPr>
              <a:t>https://pl.wikipedia.org/wiki/Plik:AGAD_Strona_z_diariusza_Sejmu_Czteroletniego.jpg</a:t>
            </a:r>
          </a:p>
          <a:p>
            <a:pPr>
              <a:buClr>
                <a:srgbClr val="8AD0D6"/>
              </a:buClr>
              <a:buFont typeface="Wingdings" charset="2"/>
              <a:buChar char="v"/>
            </a:pPr>
            <a:r>
              <a:rPr lang="pl-PL" sz="1100" b="1">
                <a:ea typeface="+mj-lt"/>
                <a:cs typeface="+mj-lt"/>
              </a:rPr>
              <a:t>https://pl.wikipedia.org/wiki/Konstytucja_3_maja#T%C5%82o_historyczne</a:t>
            </a:r>
          </a:p>
          <a:p>
            <a:pPr>
              <a:buClr>
                <a:srgbClr val="8AD0D6"/>
              </a:buClr>
              <a:buFont typeface="Wingdings" charset="2"/>
              <a:buChar char="v"/>
            </a:pPr>
            <a:r>
              <a:rPr lang="pl-PL" sz="1100" b="1">
                <a:ea typeface="+mj-lt"/>
                <a:cs typeface="+mj-lt"/>
              </a:rPr>
              <a:t>https://lekcjehistorii.pl/index.php/2016/10/02/sejm-wielki-zwany-czteroletnim/</a:t>
            </a:r>
          </a:p>
          <a:p>
            <a:pPr>
              <a:buClr>
                <a:srgbClr val="8AD0D6"/>
              </a:buClr>
              <a:buFont typeface="Wingdings" charset="2"/>
              <a:buChar char="v"/>
            </a:pPr>
            <a:r>
              <a:rPr lang="pl-PL" sz="1100" b="1">
                <a:ea typeface="+mj-lt"/>
                <a:cs typeface="+mj-lt"/>
              </a:rPr>
              <a:t>https://pl.wikipedia.org/wiki/Prawo_o_miastach</a:t>
            </a:r>
          </a:p>
          <a:p>
            <a:pPr>
              <a:buClr>
                <a:srgbClr val="8AD0D6"/>
              </a:buClr>
              <a:buFont typeface="Wingdings" charset="2"/>
              <a:buChar char="v"/>
            </a:pPr>
            <a:r>
              <a:rPr lang="pl-PL" sz="1100" b="1">
                <a:ea typeface="+mj-lt"/>
                <a:cs typeface="+mj-lt"/>
              </a:rPr>
              <a:t>www.WordPress.com</a:t>
            </a:r>
          </a:p>
          <a:p>
            <a:pPr>
              <a:buClr>
                <a:srgbClr val="8AD0D6"/>
              </a:buClr>
              <a:buFont typeface="Wingdings" charset="2"/>
              <a:buChar char="v"/>
            </a:pPr>
            <a:r>
              <a:rPr lang="pl-PL" sz="1100" b="1">
                <a:ea typeface="+mj-lt"/>
                <a:cs typeface="+mj-lt"/>
              </a:rPr>
              <a:t>www.wyborcza.pl</a:t>
            </a:r>
          </a:p>
          <a:p>
            <a:pPr>
              <a:buClr>
                <a:srgbClr val="8AD0D6"/>
              </a:buClr>
              <a:buFont typeface="Wingdings" charset="2"/>
              <a:buChar char="v"/>
            </a:pPr>
            <a:r>
              <a:rPr lang="pl-PL" sz="1100" b="1">
                <a:ea typeface="+mj-lt"/>
                <a:cs typeface="+mj-lt"/>
              </a:rPr>
              <a:t>https://historia.wikia.org/pl/wiki/Konstytucja_3_Maja</a:t>
            </a:r>
          </a:p>
          <a:p>
            <a:pPr>
              <a:buClr>
                <a:srgbClr val="8AD0D6"/>
              </a:buClr>
              <a:buFont typeface="Wingdings" charset="2"/>
              <a:buChar char="v"/>
            </a:pPr>
            <a:r>
              <a:rPr lang="pl-PL" sz="1100" b="1">
                <a:ea typeface="+mj-lt"/>
                <a:cs typeface="+mj-lt"/>
              </a:rPr>
              <a:t>"Konstytucja 3  maja" Jerzy Łojek</a:t>
            </a:r>
          </a:p>
          <a:p>
            <a:pPr>
              <a:buClr>
                <a:srgbClr val="8AD0D6"/>
              </a:buClr>
              <a:buFont typeface="Wingdings" charset="2"/>
              <a:buChar char="v"/>
            </a:pPr>
            <a:r>
              <a:rPr lang="pl-PL" sz="1100" b="1">
                <a:ea typeface="+mj-lt"/>
                <a:cs typeface="+mj-lt"/>
              </a:rPr>
              <a:t>www.zambrow.org</a:t>
            </a:r>
          </a:p>
          <a:p>
            <a:pPr>
              <a:buClr>
                <a:srgbClr val="8AD0D6"/>
              </a:buClr>
              <a:buFont typeface="Wingdings" charset="2"/>
              <a:buChar char="v"/>
            </a:pPr>
            <a:r>
              <a:rPr lang="pl-PL" sz="1100" b="1">
                <a:ea typeface="+mj-lt"/>
                <a:cs typeface="+mj-lt"/>
              </a:rPr>
              <a:t>www.gov.pl</a:t>
            </a:r>
          </a:p>
          <a:p>
            <a:pPr>
              <a:buClr>
                <a:srgbClr val="8AD0D6"/>
              </a:buClr>
              <a:buFont typeface="Wingdings" charset="2"/>
              <a:buChar char="v"/>
            </a:pPr>
            <a:r>
              <a:rPr lang="pl-PL" sz="1100" b="1">
                <a:ea typeface="+mj-lt"/>
                <a:cs typeface="+mj-lt"/>
              </a:rPr>
              <a:t>www.polwysep.pl</a:t>
            </a:r>
          </a:p>
        </p:txBody>
      </p:sp>
    </p:spTree>
    <p:extLst>
      <p:ext uri="{BB962C8B-B14F-4D97-AF65-F5344CB8AC3E}">
        <p14:creationId xmlns:p14="http://schemas.microsoft.com/office/powerpoint/2010/main" val="3239073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02E15A8-AEBF-4037-AC0E-2CDDD1E465C5}"/>
              </a:ext>
            </a:extLst>
          </p:cNvPr>
          <p:cNvSpPr>
            <a:spLocks noGrp="1"/>
          </p:cNvSpPr>
          <p:nvPr>
            <p:ph type="title"/>
          </p:nvPr>
        </p:nvSpPr>
        <p:spPr>
          <a:xfrm>
            <a:off x="1083070" y="2011711"/>
            <a:ext cx="10421543" cy="1212914"/>
          </a:xfrm>
        </p:spPr>
        <p:txBody>
          <a:bodyPr/>
          <a:lstStyle/>
          <a:p>
            <a:r>
              <a:rPr lang="pl-PL" sz="7200" b="1"/>
              <a:t>Dziękujemy za uwagę</a:t>
            </a:r>
          </a:p>
        </p:txBody>
      </p:sp>
      <p:sp>
        <p:nvSpPr>
          <p:cNvPr id="3" name="Symbol zastępczy tekstu 2">
            <a:extLst>
              <a:ext uri="{FF2B5EF4-FFF2-40B4-BE49-F238E27FC236}">
                <a16:creationId xmlns:a16="http://schemas.microsoft.com/office/drawing/2014/main" id="{DAE6CC3E-95BE-4B14-BD39-925999407ACC}"/>
              </a:ext>
            </a:extLst>
          </p:cNvPr>
          <p:cNvSpPr>
            <a:spLocks noGrp="1"/>
          </p:cNvSpPr>
          <p:nvPr>
            <p:ph type="body" idx="1"/>
          </p:nvPr>
        </p:nvSpPr>
        <p:spPr>
          <a:xfrm>
            <a:off x="1076838" y="3662977"/>
            <a:ext cx="10426816" cy="1520800"/>
          </a:xfrm>
        </p:spPr>
        <p:txBody>
          <a:bodyPr>
            <a:normAutofit/>
          </a:bodyPr>
          <a:lstStyle/>
          <a:p>
            <a:pPr algn="ctr"/>
            <a:r>
              <a:rPr lang="pl-PL" b="1" cap="none">
                <a:solidFill>
                  <a:schemeClr val="tx1"/>
                </a:solidFill>
                <a:latin typeface="Century Gothic"/>
                <a:cs typeface="Arial"/>
              </a:rPr>
              <a:t>Prezentację wykonały:</a:t>
            </a:r>
            <a:endParaRPr lang="pl-PL" b="1">
              <a:solidFill>
                <a:schemeClr val="tx1"/>
              </a:solidFill>
              <a:latin typeface="Century Gothic"/>
              <a:cs typeface="Arial"/>
            </a:endParaRPr>
          </a:p>
          <a:p>
            <a:pPr algn="ctr"/>
            <a:r>
              <a:rPr lang="pl-PL" b="1" cap="none">
                <a:solidFill>
                  <a:schemeClr val="tx1"/>
                </a:solidFill>
                <a:latin typeface="Century Gothic"/>
                <a:cs typeface="Arial"/>
              </a:rPr>
              <a:t>Natalia Grabiec, Sandra Adamczyk,</a:t>
            </a:r>
            <a:endParaRPr lang="pl-PL" b="1">
              <a:solidFill>
                <a:schemeClr val="tx1"/>
              </a:solidFill>
              <a:latin typeface="Century Gothic"/>
              <a:cs typeface="Arial"/>
            </a:endParaRPr>
          </a:p>
          <a:p>
            <a:pPr algn="ctr"/>
            <a:r>
              <a:rPr lang="pl-PL" b="1" cap="none">
                <a:solidFill>
                  <a:schemeClr val="tx1"/>
                </a:solidFill>
                <a:latin typeface="Century Gothic"/>
                <a:cs typeface="Arial"/>
              </a:rPr>
              <a:t>Emilia Burda oraz Anna Karwot.</a:t>
            </a:r>
            <a:endParaRPr lang="pl-PL" b="1">
              <a:solidFill>
                <a:schemeClr val="tx1"/>
              </a:solidFill>
              <a:latin typeface="Century Gothic"/>
              <a:cs typeface="Arial"/>
            </a:endParaRPr>
          </a:p>
        </p:txBody>
      </p:sp>
    </p:spTree>
    <p:extLst>
      <p:ext uri="{BB962C8B-B14F-4D97-AF65-F5344CB8AC3E}">
        <p14:creationId xmlns:p14="http://schemas.microsoft.com/office/powerpoint/2010/main" val="14271085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otalTime>0</TotalTime>
  <Words>1890</Words>
  <Application>Microsoft Office PowerPoint</Application>
  <PresentationFormat>Panoramiczny</PresentationFormat>
  <Paragraphs>119</Paragraphs>
  <Slides>16</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16</vt:i4>
      </vt:variant>
    </vt:vector>
  </HeadingPairs>
  <TitlesOfParts>
    <vt:vector size="21" baseType="lpstr">
      <vt:lpstr>Arial</vt:lpstr>
      <vt:lpstr>Century Gothic</vt:lpstr>
      <vt:lpstr>Wingdings</vt:lpstr>
      <vt:lpstr>Wingdings 3</vt:lpstr>
      <vt:lpstr>Ion</vt:lpstr>
      <vt:lpstr>Konstytucja 3 Maja</vt:lpstr>
      <vt:lpstr>Sejm Wielki</vt:lpstr>
      <vt:lpstr>Postanowienia Sejmu Wielkiego</vt:lpstr>
      <vt:lpstr>Uchwalenie Konstytucji 3 Maja</vt:lpstr>
      <vt:lpstr>Twórcy i sygnatariusze Konstytucji 3 Maja</vt:lpstr>
      <vt:lpstr>Stanisław August Poniatowski</vt:lpstr>
      <vt:lpstr>Ignacy Potocki</vt:lpstr>
      <vt:lpstr>Hugo Kołłątaj</vt:lpstr>
      <vt:lpstr>Postanowienia Konstytucji 3 Maja:</vt:lpstr>
      <vt:lpstr>                Ustawa rządowa</vt:lpstr>
      <vt:lpstr>Jak obchodzimy Święto Konstytucji 3 Maja</vt:lpstr>
      <vt:lpstr>Prezentacja programu PowerPoint</vt:lpstr>
      <vt:lpstr>Nie każdy o tym wie:</vt:lpstr>
      <vt:lpstr>Prezentacja programu PowerPoint</vt:lpstr>
      <vt:lpstr>Bibliografia</vt:lpstr>
      <vt:lpstr>Dziękujemy za uwagę</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
  <cp:lastModifiedBy>Luiza Dworok</cp:lastModifiedBy>
  <cp:revision>3</cp:revision>
  <dcterms:created xsi:type="dcterms:W3CDTF">2021-04-16T16:17:17Z</dcterms:created>
  <dcterms:modified xsi:type="dcterms:W3CDTF">2021-05-01T15:00:37Z</dcterms:modified>
</cp:coreProperties>
</file>