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Marker Felt"/>
      </a:defRPr>
    </a:lvl1pPr>
    <a:lvl2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Marker Felt"/>
      </a:defRPr>
    </a:lvl2pPr>
    <a:lvl3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Marker Felt"/>
      </a:defRPr>
    </a:lvl3pPr>
    <a:lvl4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Marker Felt"/>
      </a:defRPr>
    </a:lvl4pPr>
    <a:lvl5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Marker Felt"/>
      </a:defRPr>
    </a:lvl5pPr>
    <a:lvl6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Marker Felt"/>
      </a:defRPr>
    </a:lvl6pPr>
    <a:lvl7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Marker Felt"/>
      </a:defRPr>
    </a:lvl7pPr>
    <a:lvl8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Marker Felt"/>
      </a:defRPr>
    </a:lvl8pPr>
    <a:lvl9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Marker Fe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B13F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882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8BC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54545">
              <a:alpha val="41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82A2F"/>
        </a:fontRef>
        <a:srgbClr val="282A2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D5C">
              <a:alpha val="82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B2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87B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254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7A8DB2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EDEDF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444C55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50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za Dworok" userId="b15b3006b8fe05db" providerId="LiveId" clId="{25C68A45-CB7B-408D-9A53-4581F07AB86F}"/>
    <pc:docChg chg="modSld">
      <pc:chgData name="Luiza Dworok" userId="b15b3006b8fe05db" providerId="LiveId" clId="{25C68A45-CB7B-408D-9A53-4581F07AB86F}" dt="2020-12-17T11:43:48.678" v="1" actId="20577"/>
      <pc:docMkLst>
        <pc:docMk/>
      </pc:docMkLst>
      <pc:sldChg chg="modSp mod">
        <pc:chgData name="Luiza Dworok" userId="b15b3006b8fe05db" providerId="LiveId" clId="{25C68A45-CB7B-408D-9A53-4581F07AB86F}" dt="2020-12-17T11:43:48.678" v="1" actId="20577"/>
        <pc:sldMkLst>
          <pc:docMk/>
          <pc:sldMk cId="0" sldId="263"/>
        </pc:sldMkLst>
        <pc:spChg chg="mod">
          <ac:chgData name="Luiza Dworok" userId="b15b3006b8fe05db" providerId="LiveId" clId="{25C68A45-CB7B-408D-9A53-4581F07AB86F}" dt="2020-12-17T11:43:48.678" v="1" actId="20577"/>
          <ac:spMkLst>
            <pc:docMk/>
            <pc:sldMk cId="0" sldId="263"/>
            <ac:spMk id="140" creationId="{00000000-0000-0000-0000-000000000000}"/>
          </ac:spMkLst>
        </pc:spChg>
      </pc:sldChg>
      <pc:sldChg chg="modSp mod">
        <pc:chgData name="Luiza Dworok" userId="b15b3006b8fe05db" providerId="LiveId" clId="{25C68A45-CB7B-408D-9A53-4581F07AB86F}" dt="2020-12-17T11:43:38.421" v="0" actId="20577"/>
        <pc:sldMkLst>
          <pc:docMk/>
          <pc:sldMk cId="0" sldId="264"/>
        </pc:sldMkLst>
        <pc:spChg chg="mod">
          <ac:chgData name="Luiza Dworok" userId="b15b3006b8fe05db" providerId="LiveId" clId="{25C68A45-CB7B-408D-9A53-4581F07AB86F}" dt="2020-12-17T11:43:38.421" v="0" actId="20577"/>
          <ac:spMkLst>
            <pc:docMk/>
            <pc:sldMk cId="0" sldId="264"/>
            <ac:spMk id="14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 tytułowy"/>
          <p:cNvSpPr txBox="1">
            <a:spLocks noGrp="1"/>
          </p:cNvSpPr>
          <p:nvPr>
            <p:ph type="title"/>
          </p:nvPr>
        </p:nvSpPr>
        <p:spPr>
          <a:xfrm>
            <a:off x="1270000" y="2616200"/>
            <a:ext cx="10464800" cy="2540000"/>
          </a:xfrm>
          <a:prstGeom prst="rect">
            <a:avLst/>
          </a:prstGeom>
        </p:spPr>
        <p:txBody>
          <a:bodyPr anchor="b"/>
          <a:lstStyle/>
          <a:p>
            <a:r>
              <a:t>Tekst tytułowy</a:t>
            </a:r>
          </a:p>
        </p:txBody>
      </p:sp>
      <p:sp>
        <p:nvSpPr>
          <p:cNvPr id="12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207000"/>
            <a:ext cx="10464800" cy="166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 (poziom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razek"/>
          <p:cNvSpPr>
            <a:spLocks noGrp="1"/>
          </p:cNvSpPr>
          <p:nvPr>
            <p:ph type="pic" idx="13"/>
          </p:nvPr>
        </p:nvSpPr>
        <p:spPr>
          <a:xfrm>
            <a:off x="1181100" y="1160942"/>
            <a:ext cx="10642600" cy="55118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kst tytułowy"/>
          <p:cNvSpPr txBox="1">
            <a:spLocks noGrp="1"/>
          </p:cNvSpPr>
          <p:nvPr>
            <p:ph type="title"/>
          </p:nvPr>
        </p:nvSpPr>
        <p:spPr>
          <a:xfrm>
            <a:off x="1181100" y="6794500"/>
            <a:ext cx="10642600" cy="1511300"/>
          </a:xfrm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22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1181100" y="8382000"/>
            <a:ext cx="10642600" cy="939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(na środk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kst tytułowy"/>
          <p:cNvSpPr txBox="1">
            <a:spLocks noGrp="1"/>
          </p:cNvSpPr>
          <p:nvPr>
            <p:ph type="title"/>
          </p:nvPr>
        </p:nvSpPr>
        <p:spPr>
          <a:xfrm>
            <a:off x="1270000" y="3606800"/>
            <a:ext cx="10464800" cy="2540000"/>
          </a:xfrm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3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 (pionow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razek"/>
          <p:cNvSpPr>
            <a:spLocks noGrp="1"/>
          </p:cNvSpPr>
          <p:nvPr>
            <p:ph type="pic" sz="half" idx="13"/>
          </p:nvPr>
        </p:nvSpPr>
        <p:spPr>
          <a:xfrm>
            <a:off x="7226300" y="1231900"/>
            <a:ext cx="4914900" cy="6997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kst tytułowy"/>
          <p:cNvSpPr txBox="1">
            <a:spLocks noGrp="1"/>
          </p:cNvSpPr>
          <p:nvPr>
            <p:ph type="title"/>
          </p:nvPr>
        </p:nvSpPr>
        <p:spPr>
          <a:xfrm>
            <a:off x="609600" y="1155700"/>
            <a:ext cx="5994400" cy="3568700"/>
          </a:xfrm>
          <a:prstGeom prst="rect">
            <a:avLst/>
          </a:prstGeom>
        </p:spPr>
        <p:txBody>
          <a:bodyPr anchor="b"/>
          <a:lstStyle>
            <a:lvl1pPr>
              <a:defRPr sz="5800"/>
            </a:lvl1pPr>
          </a:lstStyle>
          <a:p>
            <a:r>
              <a:t>Tekst tytułowy</a:t>
            </a:r>
          </a:p>
        </p:txBody>
      </p:sp>
      <p:sp>
        <p:nvSpPr>
          <p:cNvPr id="40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4762500"/>
            <a:ext cx="5994400" cy="3568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(na gór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49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57" name="Treść - poziom 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404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58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razek"/>
          <p:cNvSpPr>
            <a:spLocks noGrp="1"/>
          </p:cNvSpPr>
          <p:nvPr>
            <p:ph type="pic" sz="half" idx="13"/>
          </p:nvPr>
        </p:nvSpPr>
        <p:spPr>
          <a:xfrm>
            <a:off x="6972300" y="2984500"/>
            <a:ext cx="4747115" cy="6019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67" name="Treść - poziom 1…"/>
          <p:cNvSpPr txBox="1">
            <a:spLocks noGrp="1"/>
          </p:cNvSpPr>
          <p:nvPr>
            <p:ph type="body" sz="half" idx="1"/>
          </p:nvPr>
        </p:nvSpPr>
        <p:spPr>
          <a:xfrm>
            <a:off x="1270000" y="2946400"/>
            <a:ext cx="5270500" cy="6096000"/>
          </a:xfrm>
          <a:prstGeom prst="rect">
            <a:avLst/>
          </a:prstGeom>
        </p:spPr>
        <p:txBody>
          <a:bodyPr/>
          <a:lstStyle>
            <a:lvl1pPr marL="482600" indent="-482600">
              <a:spcBef>
                <a:spcPts val="3200"/>
              </a:spcBef>
              <a:buBlip>
                <a:blip r:embed="rId2"/>
              </a:buBlip>
              <a:defRPr sz="3200"/>
            </a:lvl1pPr>
            <a:lvl2pPr marL="965200" indent="-482600">
              <a:spcBef>
                <a:spcPts val="3200"/>
              </a:spcBef>
              <a:buBlip>
                <a:blip r:embed="rId2"/>
              </a:buBlip>
              <a:defRPr sz="3200"/>
            </a:lvl2pPr>
            <a:lvl3pPr marL="1447800" indent="-482600">
              <a:spcBef>
                <a:spcPts val="3200"/>
              </a:spcBef>
              <a:buBlip>
                <a:blip r:embed="rId2"/>
              </a:buBlip>
              <a:defRPr sz="3200"/>
            </a:lvl3pPr>
            <a:lvl4pPr marL="1930400" indent="-482600">
              <a:spcBef>
                <a:spcPts val="3200"/>
              </a:spcBef>
              <a:buBlip>
                <a:blip r:embed="rId2"/>
              </a:buBlip>
              <a:defRPr sz="3200"/>
            </a:lvl4pPr>
            <a:lvl5pPr marL="2413000" indent="-482600">
              <a:spcBef>
                <a:spcPts val="3200"/>
              </a:spcBef>
              <a:buBlip>
                <a:blip r:embed="rId2"/>
              </a:buBlip>
              <a:defRPr sz="32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68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6291657" y="9296399"/>
            <a:ext cx="374905" cy="35560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reść - poziom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76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 (3 sztu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razek"/>
          <p:cNvSpPr>
            <a:spLocks noGrp="1"/>
          </p:cNvSpPr>
          <p:nvPr>
            <p:ph type="pic" sz="quarter" idx="13"/>
          </p:nvPr>
        </p:nvSpPr>
        <p:spPr>
          <a:xfrm>
            <a:off x="7273168" y="5018682"/>
            <a:ext cx="4927601" cy="393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Obrazek"/>
          <p:cNvSpPr>
            <a:spLocks noGrp="1"/>
          </p:cNvSpPr>
          <p:nvPr>
            <p:ph type="pic" sz="quarter" idx="14"/>
          </p:nvPr>
        </p:nvSpPr>
        <p:spPr>
          <a:xfrm rot="21600000">
            <a:off x="7269536" y="774699"/>
            <a:ext cx="4927601" cy="393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Obrazek"/>
          <p:cNvSpPr>
            <a:spLocks noGrp="1"/>
          </p:cNvSpPr>
          <p:nvPr>
            <p:ph type="pic" sz="half" idx="15"/>
          </p:nvPr>
        </p:nvSpPr>
        <p:spPr>
          <a:xfrm rot="21600000">
            <a:off x="787399" y="774699"/>
            <a:ext cx="6159501" cy="8204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anek Jabłonka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715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–Janek Jabłonka</a:t>
            </a:r>
          </a:p>
        </p:txBody>
      </p:sp>
      <p:sp>
        <p:nvSpPr>
          <p:cNvPr id="94" name="„Wpisz tu cytat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5212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3800"/>
            </a:lvl1pPr>
          </a:lstStyle>
          <a:p>
            <a:r>
              <a:t>„Wpisz tu cytat.”</a:t>
            </a:r>
          </a:p>
        </p:txBody>
      </p:sp>
      <p:sp>
        <p:nvSpPr>
          <p:cNvPr id="9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brazek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  <a:ln w="88900"/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eść - poziom 1…"/>
          <p:cNvSpPr txBox="1">
            <a:spLocks noGrp="1"/>
          </p:cNvSpPr>
          <p:nvPr>
            <p:ph type="body" idx="1"/>
          </p:nvPr>
        </p:nvSpPr>
        <p:spPr>
          <a:xfrm>
            <a:off x="1270000" y="1066800"/>
            <a:ext cx="10464800" cy="76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" name="Tekst tytułowy"/>
          <p:cNvSpPr txBox="1">
            <a:spLocks noGrp="1"/>
          </p:cNvSpPr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Tekst tytułowy</a:t>
            </a:r>
          </a:p>
        </p:txBody>
      </p:sp>
      <p:sp>
        <p:nvSpPr>
          <p:cNvPr id="4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6314478" y="9296399"/>
            <a:ext cx="374905" cy="355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9pPr>
    </p:titleStyle>
    <p:bodyStyle>
      <a:lvl1pPr marL="571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1pPr>
      <a:lvl2pPr marL="1143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2pPr>
      <a:lvl3pPr marL="1714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3pPr>
      <a:lvl4pPr marL="2286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4pPr>
      <a:lvl5pPr marL="2857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5pPr>
      <a:lvl6pPr marL="3429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6pPr>
      <a:lvl7pPr marL="4000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7pPr>
      <a:lvl8pPr marL="4572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8pPr>
      <a:lvl9pPr marL="5143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Marker Felt"/>
        </a:defRPr>
      </a:lvl9pPr>
    </p:bodyStyle>
    <p:other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Zasady obowiązujące podczas nauki zdalnej"/>
          <p:cNvSpPr txBox="1">
            <a:spLocks noGrp="1"/>
          </p:cNvSpPr>
          <p:nvPr>
            <p:ph type="ctrTitle"/>
          </p:nvPr>
        </p:nvSpPr>
        <p:spPr>
          <a:xfrm>
            <a:off x="1270000" y="2616200"/>
            <a:ext cx="10464800" cy="2699594"/>
          </a:xfrm>
          <a:prstGeom prst="rect">
            <a:avLst/>
          </a:prstGeom>
        </p:spPr>
        <p:txBody>
          <a:bodyPr/>
          <a:lstStyle/>
          <a:p>
            <a:r>
              <a:t>Zasady obowiązujące podczas nauki zdalnej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Zdalna-nauka.png" descr="Zdalna-nauka.pn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947400" y="1018479"/>
            <a:ext cx="10920810" cy="5698729"/>
          </a:xfrm>
          <a:prstGeom prst="rect">
            <a:avLst/>
          </a:prstGeom>
        </p:spPr>
      </p:pic>
      <p:sp>
        <p:nvSpPr>
          <p:cNvPr id="122" name="Informujemy o lekcji online domowników i prosimy ich o odpowiednie zachowanie."/>
          <p:cNvSpPr txBox="1">
            <a:spLocks noGrp="1"/>
          </p:cNvSpPr>
          <p:nvPr>
            <p:ph type="title"/>
          </p:nvPr>
        </p:nvSpPr>
        <p:spPr>
          <a:xfrm>
            <a:off x="1086504" y="6800850"/>
            <a:ext cx="10642601" cy="1511300"/>
          </a:xfrm>
          <a:prstGeom prst="rect">
            <a:avLst/>
          </a:prstGeom>
        </p:spPr>
        <p:txBody>
          <a:bodyPr/>
          <a:lstStyle/>
          <a:p>
            <a:pPr lvl="1">
              <a:defRPr sz="2500"/>
            </a:pPr>
            <a:r>
              <a:t>Informujemy o lekcji online domowników i prosimy ich o odpowiednie zachowanie.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nauczanie-zdalne.jpg" descr="nauczanie-zdalne.jp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7181850" y="1187450"/>
            <a:ext cx="5003800" cy="7086600"/>
          </a:xfrm>
          <a:prstGeom prst="rect">
            <a:avLst/>
          </a:prstGeom>
        </p:spPr>
      </p:pic>
      <p:sp>
        <p:nvSpPr>
          <p:cNvPr id="125" name="Pamiętamy o tym,…"/>
          <p:cNvSpPr txBox="1">
            <a:spLocks noGrp="1"/>
          </p:cNvSpPr>
          <p:nvPr>
            <p:ph type="title"/>
          </p:nvPr>
        </p:nvSpPr>
        <p:spPr>
          <a:xfrm>
            <a:off x="609600" y="1155700"/>
            <a:ext cx="5994400" cy="5917357"/>
          </a:xfrm>
          <a:prstGeom prst="rect">
            <a:avLst/>
          </a:prstGeom>
        </p:spPr>
        <p:txBody>
          <a:bodyPr/>
          <a:lstStyle/>
          <a:p>
            <a:pPr defTabSz="416052">
              <a:defRPr sz="5278"/>
            </a:pPr>
            <a:r>
              <a:t>Pamiętamy o tym, </a:t>
            </a:r>
          </a:p>
          <a:p>
            <a:pPr defTabSz="416052">
              <a:defRPr sz="5278"/>
            </a:pPr>
            <a:r>
              <a:t>by przed zajęciami przygotować nasze środowisko pracy: sprawdzić, czy działa sprzęt, uprzątnąć biurko i pokój.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header_grafika1.png" descr="header_grafika1.pn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136650" y="748192"/>
            <a:ext cx="10731500" cy="5600701"/>
          </a:xfrm>
          <a:prstGeom prst="rect">
            <a:avLst/>
          </a:prstGeom>
        </p:spPr>
      </p:pic>
      <p:sp>
        <p:nvSpPr>
          <p:cNvPr id="128" name="Dbamy o nasz wygląd i kulturę osobistą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24611">
              <a:defRPr sz="5112"/>
            </a:lvl1pPr>
          </a:lstStyle>
          <a:p>
            <a:r>
              <a:t>Dbamy o nasz wygląd i kulturę osobistą.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zdalne2.jpg" descr="zdalne2.jp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5869632" y="869950"/>
            <a:ext cx="6315870" cy="7086600"/>
          </a:xfrm>
          <a:prstGeom prst="rect">
            <a:avLst/>
          </a:prstGeom>
        </p:spPr>
      </p:pic>
      <p:sp>
        <p:nvSpPr>
          <p:cNvPr id="131" name="Dbamy o ład…"/>
          <p:cNvSpPr txBox="1">
            <a:spLocks noGrp="1"/>
          </p:cNvSpPr>
          <p:nvPr>
            <p:ph type="title"/>
          </p:nvPr>
        </p:nvSpPr>
        <p:spPr>
          <a:xfrm>
            <a:off x="165100" y="1003300"/>
            <a:ext cx="5994400" cy="6035477"/>
          </a:xfrm>
          <a:prstGeom prst="rect">
            <a:avLst/>
          </a:prstGeom>
        </p:spPr>
        <p:txBody>
          <a:bodyPr/>
          <a:lstStyle/>
          <a:p>
            <a:r>
              <a:t>Dbamy o ład </a:t>
            </a:r>
          </a:p>
          <a:p>
            <a:r>
              <a:t>i porządek </a:t>
            </a:r>
          </a:p>
          <a:p>
            <a:r>
              <a:t>w naszym otoczeniu (porządek w oku kamery).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Dbamy o bardzo dobrą atmosferę, nacechowaną empatią w stosunku do wszystkich osób obecnych podczas lekcji online: w tym domowników, uczniów i nauczycieli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4884">
              <a:defRPr sz="3384"/>
            </a:lvl1pPr>
          </a:lstStyle>
          <a:p>
            <a:r>
              <a:t>Dbamy o bardzo dobrą atmosferę, nacechowaną empatią w stosunku do wszystkich osób obecnych podczas lekcji online: w tym domowników, uczniów i nauczycieli.</a:t>
            </a:r>
          </a:p>
        </p:txBody>
      </p:sp>
      <p:pic>
        <p:nvPicPr>
          <p:cNvPr id="134" name="nauka_zdalna.png" descr="nauka_zdalna.pn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2700535" y="423366"/>
            <a:ext cx="7604126" cy="613608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wideokonferencja-1024x614.jpg" descr="wideokonferencja-1024x614.jp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136650" y="1116492"/>
            <a:ext cx="10731500" cy="5600701"/>
          </a:xfrm>
          <a:prstGeom prst="rect">
            <a:avLst/>
          </a:prstGeom>
        </p:spPr>
      </p:pic>
      <p:sp>
        <p:nvSpPr>
          <p:cNvPr id="137" name="Dbamy o nienaganny język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Dbamy o nienaganny język.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rafika-na-bloga-CEO.jpg" descr="grafika-na-bloga-CEO.jp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7181850" y="1187450"/>
            <a:ext cx="5003800" cy="7086600"/>
          </a:xfrm>
          <a:prstGeom prst="rect">
            <a:avLst/>
          </a:prstGeom>
        </p:spPr>
      </p:pic>
      <p:sp>
        <p:nvSpPr>
          <p:cNvPr id="140" name="Nie przekrzykujemy się, gdy chcemy coś powiedzieć czekamy…"/>
          <p:cNvSpPr txBox="1">
            <a:spLocks noGrp="1"/>
          </p:cNvSpPr>
          <p:nvPr>
            <p:ph type="title"/>
          </p:nvPr>
        </p:nvSpPr>
        <p:spPr>
          <a:xfrm>
            <a:off x="609600" y="1689100"/>
            <a:ext cx="5994400" cy="4544963"/>
          </a:xfrm>
          <a:prstGeom prst="rect">
            <a:avLst/>
          </a:prstGeom>
        </p:spPr>
        <p:txBody>
          <a:bodyPr/>
          <a:lstStyle/>
          <a:p>
            <a:pPr defTabSz="448055">
              <a:defRPr sz="5684"/>
            </a:pP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przekrzykujemy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,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chcemy</a:t>
            </a:r>
            <a:r>
              <a:rPr dirty="0"/>
              <a:t> </a:t>
            </a:r>
            <a:r>
              <a:rPr dirty="0" err="1"/>
              <a:t>coś</a:t>
            </a:r>
            <a:r>
              <a:rPr dirty="0"/>
              <a:t> </a:t>
            </a:r>
            <a:r>
              <a:rPr dirty="0" err="1"/>
              <a:t>powiedzieć</a:t>
            </a:r>
            <a:r>
              <a:rPr lang="pl-PL" dirty="0"/>
              <a:t>,</a:t>
            </a:r>
            <a:r>
              <a:rPr dirty="0"/>
              <a:t> </a:t>
            </a:r>
            <a:r>
              <a:rPr dirty="0" err="1"/>
              <a:t>czekamy</a:t>
            </a:r>
            <a:r>
              <a:rPr dirty="0"/>
              <a:t> </a:t>
            </a:r>
          </a:p>
          <a:p>
            <a:pPr defTabSz="448055">
              <a:defRPr sz="5684"/>
            </a:pP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swoją</a:t>
            </a:r>
            <a:r>
              <a:rPr dirty="0"/>
              <a:t> </a:t>
            </a:r>
            <a:r>
              <a:rPr dirty="0" err="1"/>
              <a:t>kolej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zdalne-800x445.png" descr="zdalne-800x445.pn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136650" y="837092"/>
            <a:ext cx="10731500" cy="5600701"/>
          </a:xfrm>
          <a:prstGeom prst="rect">
            <a:avLst/>
          </a:prstGeom>
        </p:spPr>
      </p:pic>
      <p:sp>
        <p:nvSpPr>
          <p:cNvPr id="143" name="Lekcja online trwa nie dłużej niż 30 minut, a od nauczyciela zależy jak długo pracuje z uczniami przed kamerą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4884">
              <a:defRPr sz="3384"/>
            </a:lvl1pPr>
          </a:lstStyle>
          <a:p>
            <a:r>
              <a:rPr dirty="0" err="1"/>
              <a:t>Lekcja</a:t>
            </a:r>
            <a:r>
              <a:rPr dirty="0"/>
              <a:t> online </a:t>
            </a:r>
            <a:r>
              <a:rPr dirty="0" err="1"/>
              <a:t>trwa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dłużej</a:t>
            </a:r>
            <a:r>
              <a:rPr dirty="0"/>
              <a:t> </a:t>
            </a:r>
            <a:r>
              <a:rPr dirty="0" err="1"/>
              <a:t>niż</a:t>
            </a:r>
            <a:r>
              <a:rPr dirty="0"/>
              <a:t> 30 </a:t>
            </a:r>
            <a:r>
              <a:rPr dirty="0" err="1"/>
              <a:t>minut</a:t>
            </a:r>
            <a:r>
              <a:rPr dirty="0"/>
              <a:t>, a od </a:t>
            </a:r>
            <a:r>
              <a:rPr dirty="0" err="1"/>
              <a:t>nauczyciela</a:t>
            </a:r>
            <a:r>
              <a:rPr dirty="0"/>
              <a:t> </a:t>
            </a:r>
            <a:r>
              <a:rPr dirty="0" err="1"/>
              <a:t>zależy</a:t>
            </a:r>
            <a:r>
              <a:rPr dirty="0"/>
              <a:t> </a:t>
            </a:r>
            <a:r>
              <a:rPr lang="pl-PL" dirty="0"/>
              <a:t>,</a:t>
            </a:r>
            <a:r>
              <a:rPr dirty="0"/>
              <a:t>jak </a:t>
            </a:r>
            <a:r>
              <a:rPr dirty="0" err="1"/>
              <a:t>długo</a:t>
            </a:r>
            <a:r>
              <a:rPr dirty="0"/>
              <a:t> </a:t>
            </a:r>
            <a:r>
              <a:rPr dirty="0" err="1"/>
              <a:t>pracuje</a:t>
            </a:r>
            <a:r>
              <a:rPr dirty="0"/>
              <a:t> z </a:t>
            </a:r>
            <a:r>
              <a:rPr dirty="0" err="1"/>
              <a:t>uczniami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kamerą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–Seneka Młodszy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–Seneka Młodszy</a:t>
            </a:r>
          </a:p>
        </p:txBody>
      </p:sp>
      <p:sp>
        <p:nvSpPr>
          <p:cNvPr id="146" name="„Uczymy się nie dla szkoły, lecz dla życia”"/>
          <p:cNvSpPr txBox="1">
            <a:spLocks noGrp="1"/>
          </p:cNvSpPr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„Uczymy się nie dla szkoły, lecz dla życia”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Dziękujemy za uwagę!…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Dziękujemy za uwagę!</a:t>
            </a:r>
          </a:p>
          <a:p>
            <a:r>
              <a:t>Klasa IV b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">
  <a:themeElements>
    <a:clrScheme name="Chalkboard">
      <a:dk1>
        <a:srgbClr val="BF00FF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Marker Felt"/>
        <a:ea typeface="Marker Felt"/>
        <a:cs typeface="Marker Felt"/>
      </a:majorFont>
      <a:minorFont>
        <a:latin typeface="Marker Felt"/>
        <a:ea typeface="Marker Felt"/>
        <a:cs typeface="Marker Felt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63500" dir="162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63500" dist="25400" dir="2700000" rotWithShape="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halkboard">
  <a:themeElements>
    <a:clrScheme name="Chalkboard">
      <a:dk1>
        <a:srgbClr val="000000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Marker Felt"/>
        <a:ea typeface="Marker Felt"/>
        <a:cs typeface="Marker Felt"/>
      </a:majorFont>
      <a:minorFont>
        <a:latin typeface="Marker Felt"/>
        <a:ea typeface="Marker Felt"/>
        <a:cs typeface="Marker Felt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63500" dir="162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63500" dist="25400" dir="2700000" rotWithShape="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Niestandardowy</PresentationFormat>
  <Paragraphs>17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4" baseType="lpstr">
      <vt:lpstr>Helvetica Neue</vt:lpstr>
      <vt:lpstr>Marker Felt</vt:lpstr>
      <vt:lpstr>Chalkboard</vt:lpstr>
      <vt:lpstr>Zasady obowiązujące podczas nauki zdalnej</vt:lpstr>
      <vt:lpstr>Informujemy o lekcji online domowników i prosimy ich o odpowiednie zachowanie.</vt:lpstr>
      <vt:lpstr>Pamiętamy o tym,  by przed zajęciami przygotować nasze środowisko pracy: sprawdzić, czy działa sprzęt, uprzątnąć biurko i pokój.</vt:lpstr>
      <vt:lpstr>Dbamy o nasz wygląd i kulturę osobistą.</vt:lpstr>
      <vt:lpstr>Dbamy o ład  i porządek  w naszym otoczeniu (porządek w oku kamery).</vt:lpstr>
      <vt:lpstr>Dbamy o bardzo dobrą atmosferę, nacechowaną empatią w stosunku do wszystkich osób obecnych podczas lekcji online: w tym domowników, uczniów i nauczycieli.</vt:lpstr>
      <vt:lpstr>Dbamy o nienaganny język.</vt:lpstr>
      <vt:lpstr>Nie przekrzykujemy się, gdy chcemy coś powiedzieć, czekamy  na swoją kolej.</vt:lpstr>
      <vt:lpstr>Lekcja online trwa nie dłużej niż 30 minut, a od nauczyciela zależy ,jak długo pracuje z uczniami przed kamerą.</vt:lpstr>
      <vt:lpstr>Prezentacja programu PowerPoint</vt:lpstr>
      <vt:lpstr>Dziękujemy za uwagę! Klasa IV 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Zasady obowiązujące podczas nauki zdalnej</dc:title>
  <cp:lastModifiedBy>Luiza Dworok</cp:lastModifiedBy>
  <cp:revision>1</cp:revision>
  <dcterms:modified xsi:type="dcterms:W3CDTF">2020-12-17T11:44:07Z</dcterms:modified>
</cp:coreProperties>
</file>