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FF66FF"/>
    <a:srgbClr val="FF0066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43154-AD84-4D95-A373-1F98174498DA}" type="datetimeFigureOut">
              <a:rPr lang="pl-PL" smtClean="0"/>
              <a:t>08.04.2021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01F83-CAAE-43BC-B20E-7EDFE20B77D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235119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43154-AD84-4D95-A373-1F98174498DA}" type="datetimeFigureOut">
              <a:rPr lang="pl-PL" smtClean="0"/>
              <a:t>08.04.2021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01F83-CAAE-43BC-B20E-7EDFE20B77D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32242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43154-AD84-4D95-A373-1F98174498DA}" type="datetimeFigureOut">
              <a:rPr lang="pl-PL" smtClean="0"/>
              <a:t>08.04.2021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01F83-CAAE-43BC-B20E-7EDFE20B77D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868016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43154-AD84-4D95-A373-1F98174498DA}" type="datetimeFigureOut">
              <a:rPr lang="pl-PL" smtClean="0"/>
              <a:t>08.04.2021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01F83-CAAE-43BC-B20E-7EDFE20B77D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723629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43154-AD84-4D95-A373-1F98174498DA}" type="datetimeFigureOut">
              <a:rPr lang="pl-PL" smtClean="0"/>
              <a:t>08.04.2021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01F83-CAAE-43BC-B20E-7EDFE20B77D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94949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43154-AD84-4D95-A373-1F98174498DA}" type="datetimeFigureOut">
              <a:rPr lang="pl-PL" smtClean="0"/>
              <a:t>08.04.2021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01F83-CAAE-43BC-B20E-7EDFE20B77D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69284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43154-AD84-4D95-A373-1F98174498DA}" type="datetimeFigureOut">
              <a:rPr lang="pl-PL" smtClean="0"/>
              <a:t>08.04.2021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01F83-CAAE-43BC-B20E-7EDFE20B77D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680739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43154-AD84-4D95-A373-1F98174498DA}" type="datetimeFigureOut">
              <a:rPr lang="pl-PL" smtClean="0"/>
              <a:t>08.04.2021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01F83-CAAE-43BC-B20E-7EDFE20B77D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524022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43154-AD84-4D95-A373-1F98174498DA}" type="datetimeFigureOut">
              <a:rPr lang="pl-PL" smtClean="0"/>
              <a:t>08.04.2021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01F83-CAAE-43BC-B20E-7EDFE20B77D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364600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43154-AD84-4D95-A373-1F98174498DA}" type="datetimeFigureOut">
              <a:rPr lang="pl-PL" smtClean="0"/>
              <a:t>08.04.2021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01F83-CAAE-43BC-B20E-7EDFE20B77D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189126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43154-AD84-4D95-A373-1F98174498DA}" type="datetimeFigureOut">
              <a:rPr lang="pl-PL" smtClean="0"/>
              <a:t>08.04.2021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01F83-CAAE-43BC-B20E-7EDFE20B77D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83198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443154-AD84-4D95-A373-1F98174498DA}" type="datetimeFigureOut">
              <a:rPr lang="pl-PL" smtClean="0"/>
              <a:t>08.04.2021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601F83-CAAE-43BC-B20E-7EDFE20B77D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4483599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ynaturzony.wordpress.com/2017/03/22/wplyw-hodowli-przemyslowej-zwierzat-na-srodowisko-naturalne-i-klimat/" TargetMode="External"/><Relationship Id="rId2" Type="http://schemas.openxmlformats.org/officeDocument/2006/relationships/hyperlink" Target="https://lekaro.pl/wpis-blog/segregacja-smieci-czy-warto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8D9CCDE-A749-4448-A07B-BAB4228A37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77240" y="0"/>
            <a:ext cx="9144000" cy="2387600"/>
          </a:xfrm>
        </p:spPr>
        <p:txBody>
          <a:bodyPr>
            <a:normAutofit/>
          </a:bodyPr>
          <a:lstStyle/>
          <a:p>
            <a:r>
              <a:rPr lang="pl-PL" sz="6600" dirty="0">
                <a:solidFill>
                  <a:srgbClr val="0070C0"/>
                </a:solidFill>
                <a:latin typeface="Arial Black" panose="020B0A04020102020204" pitchFamily="34" charset="0"/>
              </a:rPr>
              <a:t>POMOGĘ ŚRODOWISKU!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367558F4-539C-4E34-9826-11AAC0660C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6827" y="2598487"/>
            <a:ext cx="5857009" cy="3743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5552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AB02DF5-7A8A-4423-9D04-E6E0BE67B8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pl-PL" sz="6600" dirty="0">
                <a:solidFill>
                  <a:srgbClr val="0070C0"/>
                </a:solidFill>
                <a:latin typeface="Arial Black" panose="020B0A04020102020204" pitchFamily="34" charset="0"/>
              </a:rPr>
              <a:t>Co zrobić aby pomóc naszej Ziemi?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C950F00-AE24-4B8C-AA7E-CDDCEFB573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2892" y="2141537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l-PL" sz="3200" dirty="0"/>
              <a:t>W tej prezentacji postaram się przedstawić parę prostych sposobów na pomoc naszej planecie- Ziemi. Każdy wie, że wiele czynników (takich jak np. produkcja i korzystanie z plastików) wpływa negatywnie na stan naszej ukochanej planety, dlatego też postaram się podać parę prostych sposobów na uratowanie Ziemi. 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B01B18FD-E0BC-408F-BC82-C9E124B95D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264" y="4506189"/>
            <a:ext cx="1728355" cy="1728355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DF87A03F-AE53-4FEF-8B60-B04194A07B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V="1">
            <a:off x="10065328" y="4506188"/>
            <a:ext cx="1728355" cy="1728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8142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>
            <a:extLst>
              <a:ext uri="{FF2B5EF4-FFF2-40B4-BE49-F238E27FC236}">
                <a16:creationId xmlns:a16="http://schemas.microsoft.com/office/drawing/2014/main" id="{D048F538-1C78-43F8-88E6-A94179B38CAC}"/>
              </a:ext>
            </a:extLst>
          </p:cNvPr>
          <p:cNvSpPr/>
          <p:nvPr/>
        </p:nvSpPr>
        <p:spPr>
          <a:xfrm>
            <a:off x="9087384" y="2574023"/>
            <a:ext cx="2753591" cy="150668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C3737357-B532-4693-BB1E-43B577B05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613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pl-PL" sz="6600" dirty="0">
                <a:solidFill>
                  <a:srgbClr val="0070C0"/>
                </a:solidFill>
                <a:latin typeface="Arial Black" panose="020B0A04020102020204" pitchFamily="34" charset="0"/>
              </a:rPr>
              <a:t>1. Segreguj śmieci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F05FBB9-4117-4007-A956-AD1A23FCC5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5135" y="1660125"/>
            <a:ext cx="9700099" cy="4518734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pl-PL" dirty="0"/>
              <a:t>Każdy z nas słyszał o segregacji śmieci i pewnie nie raz padało pytanie:</a:t>
            </a:r>
          </a:p>
          <a:p>
            <a:pPr marL="0" indent="0">
              <a:buNone/>
            </a:pPr>
            <a:r>
              <a:rPr lang="pl-PL" dirty="0"/>
              <a:t>   </a:t>
            </a:r>
            <a:r>
              <a:rPr lang="pl-PL" dirty="0">
                <a:solidFill>
                  <a:srgbClr val="0070C0"/>
                </a:solidFill>
              </a:rPr>
              <a:t>Czy warto segregować śmieci?</a:t>
            </a:r>
          </a:p>
          <a:p>
            <a:pPr marL="0" indent="0">
              <a:buNone/>
            </a:pPr>
            <a:r>
              <a:rPr lang="pl-PL" dirty="0"/>
              <a:t>Moim zdaniem warto je segregować, ponieważ przynosi </a:t>
            </a:r>
          </a:p>
          <a:p>
            <a:pPr marL="0" indent="0">
              <a:buNone/>
            </a:pPr>
            <a:r>
              <a:rPr lang="pl-PL" dirty="0"/>
              <a:t>to wiele korzyści </a:t>
            </a:r>
            <a:r>
              <a:rPr lang="pl-PL" dirty="0" err="1"/>
              <a:t>np</a:t>
            </a:r>
            <a:r>
              <a:rPr lang="pl-PL" dirty="0"/>
              <a:t>:</a:t>
            </a:r>
          </a:p>
          <a:p>
            <a:pPr>
              <a:buFontTx/>
              <a:buChar char="-"/>
            </a:pPr>
            <a:r>
              <a:rPr lang="pl-PL" dirty="0"/>
              <a:t>selektywny odbiór odpadów jest tańszy,</a:t>
            </a:r>
          </a:p>
          <a:p>
            <a:pPr>
              <a:buFontTx/>
              <a:buChar char="-"/>
            </a:pPr>
            <a:r>
              <a:rPr lang="pl-PL" dirty="0"/>
              <a:t>segregacja odpadów pozwala w następnym etapie na przetworzenie ich w procesie recyklingu i ponowne wykorzystanie,</a:t>
            </a:r>
          </a:p>
          <a:p>
            <a:pPr>
              <a:buFontTx/>
              <a:buChar char="-"/>
            </a:pPr>
            <a:r>
              <a:rPr lang="pl-PL" dirty="0"/>
              <a:t>rozdzielając odpady ograniczamy ilość która zanieczyściłaby środowisko i jednocześnie wpływałyby na nasze zdrowie i życie.</a:t>
            </a:r>
          </a:p>
          <a:p>
            <a:pPr>
              <a:buFontTx/>
              <a:buChar char="-"/>
            </a:pPr>
            <a:endParaRPr lang="pl-PL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99F4948A-B1E1-4C07-8F15-28E3B61FF993}"/>
              </a:ext>
            </a:extLst>
          </p:cNvPr>
          <p:cNvSpPr txBox="1"/>
          <p:nvPr/>
        </p:nvSpPr>
        <p:spPr>
          <a:xfrm>
            <a:off x="9150926" y="2594805"/>
            <a:ext cx="27120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FFFF00"/>
                </a:solidFill>
              </a:rPr>
              <a:t>Ponadto segregacja śmieci jest naprawdę prosta! Wystarczy wyrobić  odpowiednie nawyki!</a:t>
            </a:r>
          </a:p>
        </p:txBody>
      </p:sp>
    </p:spTree>
    <p:extLst>
      <p:ext uri="{BB962C8B-B14F-4D97-AF65-F5344CB8AC3E}">
        <p14:creationId xmlns:p14="http://schemas.microsoft.com/office/powerpoint/2010/main" val="7277592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FB9DE3E5-53DF-44FC-8B91-9520ABF5B2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4831" y="174734"/>
            <a:ext cx="9230937" cy="6508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8066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2FBE3DB-4152-4E31-864D-2B19A6B28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574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pl-PL" sz="6000" dirty="0">
                <a:solidFill>
                  <a:srgbClr val="0070C0"/>
                </a:solidFill>
                <a:latin typeface="Arial Black" panose="020B0A04020102020204" pitchFamily="34" charset="0"/>
              </a:rPr>
              <a:t>2.Szanuj naturę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9F06E80-5FAC-4F68-B580-6BE94A61E5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>
                <a:solidFill>
                  <a:schemeClr val="tx1">
                    <a:lumMod val="50000"/>
                  </a:schemeClr>
                </a:solidFill>
              </a:rPr>
              <a:t>To jest następny prosty krok, w którym wystarczy tylko przestrzegać paru reguł:</a:t>
            </a:r>
          </a:p>
          <a:p>
            <a:pPr>
              <a:buFontTx/>
              <a:buChar char="-"/>
            </a:pPr>
            <a:r>
              <a:rPr lang="pl-PL" dirty="0">
                <a:solidFill>
                  <a:schemeClr val="tx1">
                    <a:lumMod val="50000"/>
                  </a:schemeClr>
                </a:solidFill>
              </a:rPr>
              <a:t>Jeśli jeździsz autem nie parkuj na trawnikach, nie chodź po trawnikach, </a:t>
            </a:r>
            <a:r>
              <a:rPr lang="pl-PL" dirty="0">
                <a:solidFill>
                  <a:srgbClr val="0070C0"/>
                </a:solidFill>
              </a:rPr>
              <a:t>ponieważ one do tego nie służą!</a:t>
            </a:r>
          </a:p>
          <a:p>
            <a:pPr>
              <a:buFontTx/>
              <a:buChar char="-"/>
            </a:pPr>
            <a:r>
              <a:rPr lang="pl-PL" dirty="0">
                <a:solidFill>
                  <a:schemeClr val="tx1">
                    <a:lumMod val="50000"/>
                  </a:schemeClr>
                </a:solidFill>
              </a:rPr>
              <a:t>Nie używaj słomek plastikowych, najlepiej zawsze przy sobie noś </a:t>
            </a:r>
            <a:r>
              <a:rPr lang="pl-PL" dirty="0">
                <a:solidFill>
                  <a:srgbClr val="0070C0"/>
                </a:solidFill>
              </a:rPr>
              <a:t>składaną słomkę przenośną</a:t>
            </a:r>
          </a:p>
          <a:p>
            <a:pPr>
              <a:buFontTx/>
              <a:buChar char="-"/>
            </a:pPr>
            <a:r>
              <a:rPr lang="pl-PL" dirty="0">
                <a:solidFill>
                  <a:schemeClr val="tx1">
                    <a:lumMod val="50000"/>
                  </a:schemeClr>
                </a:solidFill>
              </a:rPr>
              <a:t>Do kawiarni i innych miejsc gdzie kupujesz kawę na wynos zabierz swój </a:t>
            </a:r>
            <a:r>
              <a:rPr lang="pl-PL" dirty="0">
                <a:solidFill>
                  <a:srgbClr val="0070C0"/>
                </a:solidFill>
              </a:rPr>
              <a:t>kubek wielorazowy</a:t>
            </a:r>
          </a:p>
          <a:p>
            <a:pPr>
              <a:buFontTx/>
              <a:buChar char="-"/>
            </a:pPr>
            <a:r>
              <a:rPr lang="pl-PL" dirty="0">
                <a:solidFill>
                  <a:schemeClr val="tx1">
                    <a:lumMod val="50000"/>
                  </a:schemeClr>
                </a:solidFill>
              </a:rPr>
              <a:t>Płać rachunki, faktury przez internet, aby nie marnować papieru.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C3A73FF0-3EF3-4B3E-88BF-F59A7239C8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744" y="2767526"/>
            <a:ext cx="10516511" cy="1322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2851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rostokąt 5">
            <a:extLst>
              <a:ext uri="{FF2B5EF4-FFF2-40B4-BE49-F238E27FC236}">
                <a16:creationId xmlns:a16="http://schemas.microsoft.com/office/drawing/2014/main" id="{73FDE2FD-A009-497F-85D7-DC8EB83D9207}"/>
              </a:ext>
            </a:extLst>
          </p:cNvPr>
          <p:cNvSpPr/>
          <p:nvPr/>
        </p:nvSpPr>
        <p:spPr>
          <a:xfrm>
            <a:off x="4052453" y="488373"/>
            <a:ext cx="2660074" cy="10910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AE61C590-A01A-4A4E-973E-604329435D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428" y="228599"/>
            <a:ext cx="3520353" cy="3520353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45573E31-D90E-4F54-8AC9-E87457C85261}"/>
              </a:ext>
            </a:extLst>
          </p:cNvPr>
          <p:cNvSpPr txBox="1"/>
          <p:nvPr/>
        </p:nvSpPr>
        <p:spPr>
          <a:xfrm>
            <a:off x="4052453" y="613063"/>
            <a:ext cx="34393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>
                <a:solidFill>
                  <a:srgbClr val="FFFF00"/>
                </a:solidFill>
              </a:rPr>
              <a:t>Składana słomka metalowa</a:t>
            </a:r>
          </a:p>
        </p:txBody>
      </p:sp>
      <p:cxnSp>
        <p:nvCxnSpPr>
          <p:cNvPr id="8" name="Łącznik prosty ze strzałką 7">
            <a:extLst>
              <a:ext uri="{FF2B5EF4-FFF2-40B4-BE49-F238E27FC236}">
                <a16:creationId xmlns:a16="http://schemas.microsoft.com/office/drawing/2014/main" id="{85B9D070-774A-4790-A716-A19CC0C9D19F}"/>
              </a:ext>
            </a:extLst>
          </p:cNvPr>
          <p:cNvCxnSpPr/>
          <p:nvPr/>
        </p:nvCxnSpPr>
        <p:spPr>
          <a:xfrm flipH="1">
            <a:off x="3927764" y="1776845"/>
            <a:ext cx="800100" cy="280555"/>
          </a:xfrm>
          <a:prstGeom prst="straightConnector1">
            <a:avLst/>
          </a:prstGeom>
          <a:ln w="76200">
            <a:prstDash val="sys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Prostokąt 9">
            <a:extLst>
              <a:ext uri="{FF2B5EF4-FFF2-40B4-BE49-F238E27FC236}">
                <a16:creationId xmlns:a16="http://schemas.microsoft.com/office/drawing/2014/main" id="{D4549781-2C84-4C18-A721-FC81E35A03E8}"/>
              </a:ext>
            </a:extLst>
          </p:cNvPr>
          <p:cNvSpPr/>
          <p:nvPr/>
        </p:nvSpPr>
        <p:spPr>
          <a:xfrm>
            <a:off x="4327814" y="4239491"/>
            <a:ext cx="3039341" cy="13092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38D40E75-DE35-4D61-9E32-EEED7124F102}"/>
              </a:ext>
            </a:extLst>
          </p:cNvPr>
          <p:cNvSpPr txBox="1"/>
          <p:nvPr/>
        </p:nvSpPr>
        <p:spPr>
          <a:xfrm>
            <a:off x="4452503" y="4437332"/>
            <a:ext cx="30393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>
                <a:solidFill>
                  <a:srgbClr val="FFFF00"/>
                </a:solidFill>
              </a:rPr>
              <a:t>Kubek na kawę  wykonany z bambusa</a:t>
            </a:r>
          </a:p>
        </p:txBody>
      </p:sp>
      <p:pic>
        <p:nvPicPr>
          <p:cNvPr id="12" name="Obraz 11">
            <a:extLst>
              <a:ext uri="{FF2B5EF4-FFF2-40B4-BE49-F238E27FC236}">
                <a16:creationId xmlns:a16="http://schemas.microsoft.com/office/drawing/2014/main" id="{CCE7DF55-E0B7-431C-84F6-8AB8A49DCC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7201" y="2805544"/>
            <a:ext cx="3520353" cy="3520353"/>
          </a:xfrm>
          <a:prstGeom prst="rect">
            <a:avLst/>
          </a:prstGeom>
        </p:spPr>
      </p:pic>
      <p:cxnSp>
        <p:nvCxnSpPr>
          <p:cNvPr id="14" name="Łącznik prosty ze strzałką 13">
            <a:extLst>
              <a:ext uri="{FF2B5EF4-FFF2-40B4-BE49-F238E27FC236}">
                <a16:creationId xmlns:a16="http://schemas.microsoft.com/office/drawing/2014/main" id="{1DE5F0EF-215F-461B-9F66-3C12A5052576}"/>
              </a:ext>
            </a:extLst>
          </p:cNvPr>
          <p:cNvCxnSpPr/>
          <p:nvPr/>
        </p:nvCxnSpPr>
        <p:spPr>
          <a:xfrm flipV="1">
            <a:off x="7159336" y="3748952"/>
            <a:ext cx="768928" cy="313893"/>
          </a:xfrm>
          <a:prstGeom prst="straightConnector1">
            <a:avLst/>
          </a:prstGeom>
          <a:ln w="76200">
            <a:prstDash val="sys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51296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>
            <a:extLst>
              <a:ext uri="{FF2B5EF4-FFF2-40B4-BE49-F238E27FC236}">
                <a16:creationId xmlns:a16="http://schemas.microsoft.com/office/drawing/2014/main" id="{A4F8FD32-299D-47F8-AF3E-6C8E98F392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49971"/>
            <a:ext cx="12192000" cy="3942628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3B26BC7F-068E-416F-90D1-7DDE957EF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6000" dirty="0">
                <a:solidFill>
                  <a:srgbClr val="FF0000"/>
                </a:solidFill>
                <a:latin typeface="Arial Black" panose="020B0A04020102020204" pitchFamily="34" charset="0"/>
              </a:rPr>
              <a:t>3. Oszczędzaj wodę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1D6F702-3DFA-4898-BD33-36DB850E4E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064" y="1589809"/>
            <a:ext cx="4876800" cy="440011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3200" dirty="0">
                <a:solidFill>
                  <a:schemeClr val="bg1"/>
                </a:solidFill>
              </a:rPr>
              <a:t>Jak wiemy człowiek bez wody nie przeżyje, dlatego też powinniśmy dbać o zasoby wody pitnej na naszej planecie. </a:t>
            </a:r>
          </a:p>
          <a:p>
            <a:pPr marL="0" indent="0">
              <a:buNone/>
            </a:pPr>
            <a:r>
              <a:rPr lang="pl-PL" sz="3200" dirty="0">
                <a:solidFill>
                  <a:schemeClr val="bg1"/>
                </a:solidFill>
              </a:rPr>
              <a:t>Wody słodkie to zaledwie 3</a:t>
            </a:r>
            <a:r>
              <a:rPr lang="pl-PL" sz="3200" b="0" i="0" dirty="0">
                <a:solidFill>
                  <a:schemeClr val="bg1"/>
                </a:solidFill>
                <a:effectLst/>
              </a:rPr>
              <a:t>% wszystkich wód na Ziemi, których może nam w krótce zabraknąć.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7FB96E07-A08A-492C-95F2-CBFE2AA59493}"/>
              </a:ext>
            </a:extLst>
          </p:cNvPr>
          <p:cNvSpPr txBox="1"/>
          <p:nvPr/>
        </p:nvSpPr>
        <p:spPr>
          <a:xfrm>
            <a:off x="6224154" y="1472479"/>
            <a:ext cx="5735782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pl-PL" sz="2400" dirty="0">
                <a:solidFill>
                  <a:srgbClr val="FF0000"/>
                </a:solidFill>
                <a:latin typeface="Roboto"/>
              </a:rPr>
              <a:t>Co trzeba więc zrobić aby zaoszczędzić wodę?</a:t>
            </a:r>
          </a:p>
          <a:p>
            <a:pPr marL="0" indent="0">
              <a:buNone/>
            </a:pPr>
            <a:r>
              <a:rPr lang="pl-PL" sz="2800" dirty="0">
                <a:solidFill>
                  <a:schemeClr val="bg1"/>
                </a:solidFill>
              </a:rPr>
              <a:t>Wystarczy tylko:</a:t>
            </a:r>
          </a:p>
          <a:p>
            <a:pPr marL="0" indent="0">
              <a:buNone/>
            </a:pPr>
            <a:r>
              <a:rPr lang="pl-PL" sz="2800" dirty="0">
                <a:solidFill>
                  <a:schemeClr val="bg1"/>
                </a:solidFill>
              </a:rPr>
              <a:t>-wybierać prysznic zamiast kąpieli w wannie,</a:t>
            </a:r>
          </a:p>
          <a:p>
            <a:pPr>
              <a:buFontTx/>
              <a:buChar char="-"/>
            </a:pPr>
            <a:r>
              <a:rPr lang="pl-PL" sz="2800" dirty="0">
                <a:solidFill>
                  <a:schemeClr val="bg1"/>
                </a:solidFill>
              </a:rPr>
              <a:t>podczas mycia zębów zakręcać wodę,</a:t>
            </a:r>
          </a:p>
          <a:p>
            <a:pPr>
              <a:buFontTx/>
              <a:buChar char="-"/>
            </a:pPr>
            <a:r>
              <a:rPr lang="pl-PL" sz="2800" dirty="0">
                <a:solidFill>
                  <a:schemeClr val="bg1"/>
                </a:solidFill>
              </a:rPr>
              <a:t>zbierać deszczówkę jeśli ma się taką możliwość,</a:t>
            </a:r>
          </a:p>
          <a:p>
            <a:pPr>
              <a:buFontTx/>
              <a:buChar char="-"/>
            </a:pPr>
            <a:r>
              <a:rPr lang="pl-PL" sz="2800" dirty="0">
                <a:solidFill>
                  <a:schemeClr val="bg1"/>
                </a:solidFill>
              </a:rPr>
              <a:t>wymienić stary kran na oszczędny,</a:t>
            </a:r>
          </a:p>
          <a:p>
            <a:pPr>
              <a:buFontTx/>
              <a:buChar char="-"/>
            </a:pPr>
            <a:r>
              <a:rPr lang="pl-PL" sz="2800" dirty="0">
                <a:solidFill>
                  <a:schemeClr val="bg1"/>
                </a:solidFill>
              </a:rPr>
              <a:t>myć naczynia w zmywarce zamiast pod bieżącą wodą</a:t>
            </a:r>
          </a:p>
        </p:txBody>
      </p:sp>
    </p:spTree>
    <p:extLst>
      <p:ext uri="{BB962C8B-B14F-4D97-AF65-F5344CB8AC3E}">
        <p14:creationId xmlns:p14="http://schemas.microsoft.com/office/powerpoint/2010/main" val="22914136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rostokąt 5">
            <a:extLst>
              <a:ext uri="{FF2B5EF4-FFF2-40B4-BE49-F238E27FC236}">
                <a16:creationId xmlns:a16="http://schemas.microsoft.com/office/drawing/2014/main" id="{E47798BA-54E3-40F6-A3A5-484B874FA83F}"/>
              </a:ext>
            </a:extLst>
          </p:cNvPr>
          <p:cNvSpPr/>
          <p:nvPr/>
        </p:nvSpPr>
        <p:spPr>
          <a:xfrm>
            <a:off x="5977314" y="1697904"/>
            <a:ext cx="5376485" cy="173109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A9440AC2-687C-4C46-BF1A-CD895D91DD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84511"/>
            <a:ext cx="10515600" cy="1325563"/>
          </a:xfrm>
        </p:spPr>
        <p:txBody>
          <a:bodyPr>
            <a:normAutofit/>
          </a:bodyPr>
          <a:lstStyle/>
          <a:p>
            <a:r>
              <a:rPr lang="pl-PL" sz="4000" dirty="0">
                <a:solidFill>
                  <a:srgbClr val="FF66FF"/>
                </a:solidFill>
                <a:latin typeface="Arial Black" panose="020B0A04020102020204" pitchFamily="34" charset="0"/>
              </a:rPr>
              <a:t>4. Jedz więcej roślin (a jeśli możesz to zrezygnuj na stałe z mięsa)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B6BAC49-71AE-4154-9070-8EBE2FB4A2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9664" y="1825625"/>
            <a:ext cx="5181600" cy="4351338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pl-PL" dirty="0">
                <a:solidFill>
                  <a:srgbClr val="FF66FF"/>
                </a:solidFill>
              </a:rPr>
              <a:t>Dlaczego warto zrezygnować z jedzenia mięsa w dużych ilościach?</a:t>
            </a:r>
          </a:p>
          <a:p>
            <a:pPr marL="0" indent="0">
              <a:buNone/>
            </a:pPr>
            <a:r>
              <a:rPr lang="pl-PL" dirty="0"/>
              <a:t> Jedzenie mięsa w dużych ilościach może skutkować nieprzyjemnymi schorzeniami takimi jak:</a:t>
            </a:r>
          </a:p>
          <a:p>
            <a:pPr>
              <a:buFontTx/>
              <a:buChar char="-"/>
            </a:pPr>
            <a:r>
              <a:rPr lang="pl-PL" dirty="0"/>
              <a:t>miażdżyca,</a:t>
            </a:r>
          </a:p>
          <a:p>
            <a:pPr>
              <a:buFontTx/>
              <a:buChar char="-"/>
            </a:pPr>
            <a:r>
              <a:rPr lang="pl-PL" dirty="0"/>
              <a:t>nowotwory,</a:t>
            </a:r>
          </a:p>
          <a:p>
            <a:pPr>
              <a:buFontTx/>
              <a:buChar char="-"/>
            </a:pPr>
            <a:r>
              <a:rPr lang="pl-PL" dirty="0"/>
              <a:t>choroby układu krążenia,</a:t>
            </a:r>
          </a:p>
          <a:p>
            <a:pPr>
              <a:buFontTx/>
              <a:buChar char="-"/>
            </a:pPr>
            <a:r>
              <a:rPr lang="pl-PL" dirty="0"/>
              <a:t>nadciśnienie.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8F3D5A59-3D97-4F8F-919D-6EDABCB212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77314" y="1825625"/>
            <a:ext cx="5376485" cy="3662363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pl-PL" dirty="0">
                <a:solidFill>
                  <a:srgbClr val="FF66FF"/>
                </a:solidFill>
              </a:rPr>
              <a:t>Skala obecnej hodowli zwierząt jest główną przyczyną emisji gazów cieplarnianych odpowiedzialnych za globalne ocieplenie.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1FDC3E33-EBD5-4938-9E02-74951ED23F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7315" y="3616830"/>
            <a:ext cx="5376485" cy="3023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1152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6FDF287-EDD9-4F09-859D-EDC4225C42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58909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pl-PL" sz="4800" dirty="0">
                <a:solidFill>
                  <a:srgbClr val="FF66FF"/>
                </a:solidFill>
                <a:latin typeface="Arial Black" panose="020B0A04020102020204" pitchFamily="34" charset="0"/>
              </a:rPr>
              <a:t>5. Zrezygnuj z jedzenia dużych ilości mięsa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EB347BE-CCDA-4745-94E3-A7F10AA42A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90617" y="1660124"/>
            <a:ext cx="5629183" cy="4516839"/>
          </a:xfrm>
        </p:spPr>
        <p:txBody>
          <a:bodyPr/>
          <a:lstStyle/>
          <a:p>
            <a:pPr marL="0" indent="0">
              <a:buNone/>
            </a:pPr>
            <a:r>
              <a:rPr lang="pl-PL" dirty="0"/>
              <a:t>Smutną prawdą jest fakt, iż hodowle zwierzęce przyczyniają się do dużych zniszczeń naturalnych naszej planety takich jak:</a:t>
            </a:r>
          </a:p>
          <a:p>
            <a:pPr>
              <a:buFontTx/>
              <a:buChar char="-"/>
            </a:pPr>
            <a:r>
              <a:rPr lang="pl-PL" dirty="0"/>
              <a:t>wyniszczanie lasów na potrzeby  hodowli,</a:t>
            </a:r>
          </a:p>
          <a:p>
            <a:pPr>
              <a:buFontTx/>
              <a:buChar char="-"/>
            </a:pPr>
            <a:r>
              <a:rPr lang="pl-PL" dirty="0"/>
              <a:t>zużycie wody </a:t>
            </a:r>
            <a:r>
              <a:rPr lang="pl-PL" dirty="0">
                <a:solidFill>
                  <a:srgbClr val="FF66FF"/>
                </a:solidFill>
              </a:rPr>
              <a:t>(55</a:t>
            </a:r>
            <a:r>
              <a:rPr lang="pl-PL" b="1" i="0" dirty="0">
                <a:solidFill>
                  <a:srgbClr val="FF66FF"/>
                </a:solidFill>
                <a:effectLst/>
                <a:latin typeface="Open Sans"/>
              </a:rPr>
              <a:t>% wody w USA jest zużywane przez hodowlę zwierząt).</a:t>
            </a:r>
            <a:endParaRPr lang="pl-PL" dirty="0">
              <a:solidFill>
                <a:srgbClr val="FF66FF"/>
              </a:solidFill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CDEAAD63-1421-4AA3-9F88-4DAE1A5F24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8279" y="1384472"/>
            <a:ext cx="4435521" cy="5108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33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E2DBEA1-D74E-4964-A250-D9BA9D70B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5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pl-PL" sz="4800" dirty="0">
                <a:solidFill>
                  <a:srgbClr val="FF3300"/>
                </a:solidFill>
                <a:latin typeface="Arial Black" panose="020B0A04020102020204" pitchFamily="34" charset="0"/>
              </a:rPr>
              <a:t>6. Kupuj produkty wielokrotnego użytku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1F4F86A-2D0A-4BDE-8D4B-A1D48B984D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9936" y="3605982"/>
            <a:ext cx="5178136" cy="2078904"/>
          </a:xfrm>
        </p:spPr>
        <p:txBody>
          <a:bodyPr/>
          <a:lstStyle/>
          <a:p>
            <a:pPr marL="0" indent="0">
              <a:buNone/>
            </a:pPr>
            <a:r>
              <a:rPr lang="pl-PL" dirty="0">
                <a:solidFill>
                  <a:srgbClr val="FF3300"/>
                </a:solidFill>
              </a:rPr>
              <a:t>Nie muszę pisać jak smutna jest perspektywa świata, gdzie połowa a nawet większość zwierząt wodnych zginie z powodu działań człowieka.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C381E7E1-22F2-40F3-8216-D3F247ED07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2209" y="1574656"/>
            <a:ext cx="4691928" cy="4691928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BEA335E8-D90B-41D8-8730-EC2E92442212}"/>
              </a:ext>
            </a:extLst>
          </p:cNvPr>
          <p:cNvSpPr txBox="1"/>
          <p:nvPr/>
        </p:nvSpPr>
        <p:spPr>
          <a:xfrm>
            <a:off x="529936" y="1574657"/>
            <a:ext cx="496685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Plastikowe reklamówki, butelki, słomki i inne wytwory z plastiku są przyczyną zanieczyszczania wód na Ziemi i wymierania stworzeń w nich żyjących. </a:t>
            </a:r>
          </a:p>
        </p:txBody>
      </p:sp>
    </p:spTree>
    <p:extLst>
      <p:ext uri="{BB962C8B-B14F-4D97-AF65-F5344CB8AC3E}">
        <p14:creationId xmlns:p14="http://schemas.microsoft.com/office/powerpoint/2010/main" val="17969600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1FB2AC35-9F4B-4EBA-8713-D41D6A1F8071}"/>
              </a:ext>
            </a:extLst>
          </p:cNvPr>
          <p:cNvSpPr/>
          <p:nvPr/>
        </p:nvSpPr>
        <p:spPr>
          <a:xfrm>
            <a:off x="3413414" y="1690688"/>
            <a:ext cx="5018809" cy="1634403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C0E7744E-CC34-4AF0-8E60-8084AD1D8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>
                <a:solidFill>
                  <a:srgbClr val="FF3300"/>
                </a:solidFill>
                <a:latin typeface="Arial Black" panose="020B0A04020102020204" pitchFamily="34" charset="0"/>
              </a:rPr>
              <a:t>7. Co powodują plastiki w środowisku zwierząt?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1059C7D-D108-4391-8895-24907D3998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413414" y="1812927"/>
            <a:ext cx="4949536" cy="1468293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pl-PL" dirty="0"/>
              <a:t>Żółw, mewa, ryba a nawet waleń czy kaszalot i wieloryb te wszystkie niewinne stworzenia giną przez nadmiar plastiku w oceanach</a:t>
            </a:r>
          </a:p>
          <a:p>
            <a:pPr marL="0" indent="0">
              <a:buNone/>
            </a:pPr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7C547E0-101C-44E4-BC84-63C5CA9082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08709" y="3403459"/>
            <a:ext cx="11090563" cy="372297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l-PL" sz="2400" dirty="0">
                <a:solidFill>
                  <a:srgbClr val="FF3300"/>
                </a:solidFill>
              </a:rPr>
              <a:t>Dlaczego zwierzęta giną przez plastik?</a:t>
            </a:r>
          </a:p>
          <a:p>
            <a:pPr marL="0" indent="0" algn="ctr">
              <a:buNone/>
            </a:pPr>
            <a:r>
              <a:rPr lang="pl-PL" sz="2400" dirty="0"/>
              <a:t>Odpowiedź jest prosta.</a:t>
            </a:r>
          </a:p>
          <a:p>
            <a:pPr marL="0" indent="0" algn="ctr">
              <a:buNone/>
            </a:pPr>
            <a:r>
              <a:rPr lang="pl-PL" sz="2400" dirty="0"/>
              <a:t>Żółw myli plastikowe reklamówki z meduzami, które są jego głównym pożywieniem.</a:t>
            </a:r>
          </a:p>
          <a:p>
            <a:pPr marL="0" indent="0" algn="ctr">
              <a:buNone/>
            </a:pPr>
            <a:r>
              <a:rPr lang="pl-PL" sz="2400" dirty="0"/>
              <a:t>Wieloryb chcący połknąć ławicę ryb nie zwraca uwagi na plastik i inne tworzywa sztuczne, więc połyka to wszystko co jest przyczyną „odkładania” plastiku w jego brzuchu. Skutkiem tego jest tylko śmierć stworzenia w okropnych męczarniach. Wieloryb w pewnym momencie ma tak dużo plastiku w żołądku, że nie potrafi tego strawić i umiera z głodu.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83B12ECB-B7C7-476F-BA57-F5666197E9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16291" y="1690688"/>
            <a:ext cx="2667000" cy="2143125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BF2E38F1-2F96-4414-B3C2-D7F661A0C4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709" y="1522865"/>
            <a:ext cx="2074718" cy="2310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1590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55813EA3-2910-4375-9BF0-A336AB0C0227}"/>
              </a:ext>
            </a:extLst>
          </p:cNvPr>
          <p:cNvSpPr/>
          <p:nvPr/>
        </p:nvSpPr>
        <p:spPr>
          <a:xfrm>
            <a:off x="6383045" y="1713390"/>
            <a:ext cx="4674613" cy="103868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1AD26BBC-84CC-4540-8386-1561E21586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300543"/>
            <a:ext cx="10515600" cy="1325563"/>
          </a:xfrm>
        </p:spPr>
        <p:txBody>
          <a:bodyPr/>
          <a:lstStyle/>
          <a:p>
            <a:pPr algn="ctr"/>
            <a:r>
              <a:rPr lang="pl-PL" dirty="0">
                <a:solidFill>
                  <a:srgbClr val="00B050"/>
                </a:solidFill>
                <a:latin typeface="Arial Black" panose="020B0A04020102020204" pitchFamily="34" charset="0"/>
              </a:rPr>
              <a:t>8. Kupuj odpowiedzialnie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EE321E2-0F3C-4F9C-B9E8-47B3E32B26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6330" y="1626106"/>
            <a:ext cx="5542626" cy="4509294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pl-PL" dirty="0"/>
              <a:t>Wychodząc na zakupy, albo kupując coś przez internet zastanów się dwa razy czy potrzebujesz daną rzecz, czy nie masz podobnej i czy MUSISZ ją mieć!</a:t>
            </a:r>
          </a:p>
          <a:p>
            <a:pPr marL="0" indent="0" algn="ctr">
              <a:buNone/>
            </a:pPr>
            <a:r>
              <a:rPr lang="pl-PL" dirty="0">
                <a:solidFill>
                  <a:srgbClr val="00B050"/>
                </a:solidFill>
              </a:rPr>
              <a:t>Jak łatwo zapobiec nierozsądnemu wydawaniu pieniędzy?</a:t>
            </a:r>
          </a:p>
          <a:p>
            <a:pPr>
              <a:buFontTx/>
              <a:buChar char="-"/>
            </a:pPr>
            <a:r>
              <a:rPr lang="pl-PL" dirty="0"/>
              <a:t>Robiąc zakupy spożywcze rób listę składającą się z produktów, które są dla ciebie niezbędne,</a:t>
            </a:r>
          </a:p>
          <a:p>
            <a:pPr>
              <a:buFontTx/>
              <a:buChar char="-"/>
            </a:pPr>
            <a:r>
              <a:rPr lang="pl-PL" dirty="0"/>
              <a:t>Ustal górną granicę pieniędzy do wydania na niezaplanowane  zakupy.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28CC1F1A-432C-43B6-ACDD-121AA763E9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9572" y="1870366"/>
            <a:ext cx="5181600" cy="4351338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pl-PL" dirty="0">
                <a:solidFill>
                  <a:schemeClr val="accent2">
                    <a:lumMod val="50000"/>
                  </a:schemeClr>
                </a:solidFill>
              </a:rPr>
              <a:t>Co zrobić jeżeli kupimy coś, a nie zamierzamy z tego skorzystać?</a:t>
            </a:r>
          </a:p>
          <a:p>
            <a:pPr marL="0" indent="0" algn="ctr">
              <a:buNone/>
            </a:pPr>
            <a:endParaRPr lang="pl-PL" dirty="0">
              <a:solidFill>
                <a:srgbClr val="00B050"/>
              </a:solidFill>
            </a:endParaRPr>
          </a:p>
          <a:p>
            <a:pPr>
              <a:buFontTx/>
              <a:buChar char="-"/>
            </a:pPr>
            <a:r>
              <a:rPr lang="pl-PL" dirty="0"/>
              <a:t>Jeśli kupimy ubrania, maskotki, zabawki i okaże się, że ich nie potrzebujemy, możemy je oddać innym, którzy je wykorzystają,</a:t>
            </a:r>
          </a:p>
          <a:p>
            <a:pPr>
              <a:buFontTx/>
              <a:buChar char="-"/>
            </a:pPr>
            <a:r>
              <a:rPr lang="pl-PL" dirty="0"/>
              <a:t>Jedzenie, którego nie zjemy, można zostawić na później, przechowując np. w  lodówce; można ją także oddać  do specjalnych punktów. </a:t>
            </a:r>
          </a:p>
        </p:txBody>
      </p:sp>
    </p:spTree>
    <p:extLst>
      <p:ext uri="{BB962C8B-B14F-4D97-AF65-F5344CB8AC3E}">
        <p14:creationId xmlns:p14="http://schemas.microsoft.com/office/powerpoint/2010/main" val="6920344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C6C330A8-F51D-4164-BF8E-97D329CAB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6000" dirty="0">
                <a:solidFill>
                  <a:srgbClr val="0070C0"/>
                </a:solidFill>
                <a:latin typeface="Arial Black" panose="020B0A04020102020204" pitchFamily="34" charset="0"/>
              </a:rPr>
              <a:t>Dziękuję za uwagę</a:t>
            </a: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6C5CD656-D385-48CC-9AE7-AED473596163}"/>
              </a:ext>
            </a:extLst>
          </p:cNvPr>
          <p:cNvSpPr txBox="1"/>
          <p:nvPr/>
        </p:nvSpPr>
        <p:spPr>
          <a:xfrm>
            <a:off x="727969" y="5450890"/>
            <a:ext cx="42524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Prezentację wykonała Patrycja Kałusek klasa </a:t>
            </a:r>
            <a:r>
              <a:rPr lang="pl-PL" dirty="0" err="1"/>
              <a:t>VIIc</a:t>
            </a:r>
            <a:r>
              <a:rPr lang="pl-PL" dirty="0"/>
              <a:t> 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14C49EE7-DFD3-4FE0-9BEA-329C1209F693}"/>
              </a:ext>
            </a:extLst>
          </p:cNvPr>
          <p:cNvSpPr txBox="1"/>
          <p:nvPr/>
        </p:nvSpPr>
        <p:spPr>
          <a:xfrm>
            <a:off x="341790" y="3093829"/>
            <a:ext cx="502476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Źródła:</a:t>
            </a:r>
          </a:p>
          <a:p>
            <a:r>
              <a:rPr lang="pl-PL" dirty="0">
                <a:hlinkClick r:id="rId2"/>
              </a:rPr>
              <a:t>https://lekaro.pl/wpis-blog/segregacja-smieci-czy-warto/</a:t>
            </a:r>
            <a:endParaRPr lang="pl-PL" dirty="0"/>
          </a:p>
          <a:p>
            <a:r>
              <a:rPr lang="pl-PL" dirty="0">
                <a:hlinkClick r:id="rId3"/>
              </a:rPr>
              <a:t>https://wynaturzony.wordpress.com/2017/03/22/wplyw-hodowli-przemyslowej-zwierzat-na-srodowisko-naturalne-i-klimat/</a:t>
            </a:r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</p:txBody>
      </p:sp>
      <p:pic>
        <p:nvPicPr>
          <p:cNvPr id="1026" name="Picture 2" descr="Zobacz obraz źródłowy">
            <a:extLst>
              <a:ext uri="{FF2B5EF4-FFF2-40B4-BE49-F238E27FC236}">
                <a16:creationId xmlns:a16="http://schemas.microsoft.com/office/drawing/2014/main" id="{C7DBD316-4929-4C5B-8DFE-088F5CF5D0C9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566725"/>
            <a:ext cx="4762500" cy="2676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12391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3E4F19A7-A959-40BB-972C-4880BAF8EB0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181</TotalTime>
  <Words>763</Words>
  <Application>Microsoft Office PowerPoint</Application>
  <PresentationFormat>Panoramiczny</PresentationFormat>
  <Paragraphs>66</Paragraphs>
  <Slides>13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13</vt:i4>
      </vt:variant>
    </vt:vector>
  </HeadingPairs>
  <TitlesOfParts>
    <vt:vector size="20" baseType="lpstr">
      <vt:lpstr>Arial</vt:lpstr>
      <vt:lpstr>Arial Black</vt:lpstr>
      <vt:lpstr>Calibri</vt:lpstr>
      <vt:lpstr>Calibri Light</vt:lpstr>
      <vt:lpstr>Open Sans</vt:lpstr>
      <vt:lpstr>Roboto</vt:lpstr>
      <vt:lpstr>Office Theme</vt:lpstr>
      <vt:lpstr>POMOGĘ ŚRODOWISKU!</vt:lpstr>
      <vt:lpstr>Co zrobić aby pomóc naszej Ziemi?</vt:lpstr>
      <vt:lpstr>1. Segreguj śmieci </vt:lpstr>
      <vt:lpstr>Prezentacja programu PowerPoint</vt:lpstr>
      <vt:lpstr>2.Szanuj naturę</vt:lpstr>
      <vt:lpstr>Prezentacja programu PowerPoint</vt:lpstr>
      <vt:lpstr>3. Oszczędzaj wodę</vt:lpstr>
      <vt:lpstr>4. Jedz więcej roślin (a jeśli możesz to zrezygnuj na stałe z mięsa)</vt:lpstr>
      <vt:lpstr>5. Zrezygnuj z jedzenia dużych ilości mięsa</vt:lpstr>
      <vt:lpstr>6. Kupuj produkty wielokrotnego użytku </vt:lpstr>
      <vt:lpstr>7. Co powodują plastiki w środowisku zwierząt?</vt:lpstr>
      <vt:lpstr>8. Kupuj odpowiedzialnie</vt:lpstr>
      <vt:lpstr>Dziękuję za uwagę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POMOGĘ ŚRODOWISKU!</dc:title>
  <dc:creator>kalusekm@gmail.com</dc:creator>
  <cp:lastModifiedBy>kalusekm@gmail.com</cp:lastModifiedBy>
  <cp:revision>36</cp:revision>
  <dcterms:created xsi:type="dcterms:W3CDTF">2021-04-01T10:57:01Z</dcterms:created>
  <dcterms:modified xsi:type="dcterms:W3CDTF">2021-04-08T06:00:46Z</dcterms:modified>
</cp:coreProperties>
</file>