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3" r:id="rId3"/>
    <p:sldId id="258" r:id="rId4"/>
    <p:sldId id="257" r:id="rId5"/>
    <p:sldId id="259" r:id="rId6"/>
    <p:sldId id="260" r:id="rId7"/>
    <p:sldId id="285" r:id="rId8"/>
    <p:sldId id="261" r:id="rId9"/>
    <p:sldId id="284" r:id="rId10"/>
    <p:sldId id="271" r:id="rId11"/>
    <p:sldId id="270" r:id="rId12"/>
    <p:sldId id="279" r:id="rId13"/>
    <p:sldId id="265" r:id="rId14"/>
    <p:sldId id="263" r:id="rId15"/>
    <p:sldId id="264" r:id="rId16"/>
    <p:sldId id="266" r:id="rId17"/>
    <p:sldId id="268" r:id="rId18"/>
    <p:sldId id="286" r:id="rId19"/>
    <p:sldId id="272" r:id="rId20"/>
    <p:sldId id="273" r:id="rId21"/>
    <p:sldId id="274" r:id="rId22"/>
    <p:sldId id="275" r:id="rId23"/>
    <p:sldId id="276" r:id="rId24"/>
    <p:sldId id="278" r:id="rId25"/>
    <p:sldId id="277" r:id="rId26"/>
    <p:sldId id="280" r:id="rId27"/>
    <p:sldId id="281" r:id="rId28"/>
    <p:sldId id="282" r:id="rId29"/>
    <p:sldId id="267" r:id="rId3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wody</c:v>
                </c:pt>
              </c:strCache>
            </c:strRef>
          </c:tx>
          <c:explosion val="36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2"/>
              <c:layout>
                <c:manualLayout>
                  <c:x val="4.7206493150863359E-2"/>
                  <c:y val="4.116213859945917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Arkusz1!$A$2:$A$5</c:f>
              <c:strCache>
                <c:ptCount val="2"/>
                <c:pt idx="0">
                  <c:v>Wody słone</c:v>
                </c:pt>
                <c:pt idx="1">
                  <c:v>Wody słodkie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97.475999999999999</c:v>
                </c:pt>
                <c:pt idx="1">
                  <c:v>2.5230000000000001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2E87-0BC1-4AF7-A9DD-0C6B1E730B2B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EC22C7A8-6541-47E0-A055-75D8C9583B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463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2E87-0BC1-4AF7-A9DD-0C6B1E730B2B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C7A8-6541-47E0-A055-75D8C9583B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557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2E87-0BC1-4AF7-A9DD-0C6B1E730B2B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EC22C7A8-6541-47E0-A055-75D8C9583B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134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2E87-0BC1-4AF7-A9DD-0C6B1E730B2B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C7A8-6541-47E0-A055-75D8C9583B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071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2E87-0BC1-4AF7-A9DD-0C6B1E730B2B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C7A8-6541-47E0-A055-75D8C9583B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989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2E87-0BC1-4AF7-A9DD-0C6B1E730B2B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C7A8-6541-47E0-A055-75D8C9583B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037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2E87-0BC1-4AF7-A9DD-0C6B1E730B2B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C7A8-6541-47E0-A055-75D8C9583B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154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2E87-0BC1-4AF7-A9DD-0C6B1E730B2B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C7A8-6541-47E0-A055-75D8C9583B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155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2E87-0BC1-4AF7-A9DD-0C6B1E730B2B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C7A8-6541-47E0-A055-75D8C9583B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966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2E87-0BC1-4AF7-A9DD-0C6B1E730B2B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EC22C7A8-6541-47E0-A055-75D8C9583B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89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2E87-0BC1-4AF7-A9DD-0C6B1E730B2B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EC22C7A8-6541-47E0-A055-75D8C9583B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931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2E87-0BC1-4AF7-A9DD-0C6B1E730B2B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EC22C7A8-6541-47E0-A055-75D8C9583B81}" type="slidenum">
              <a:rPr lang="pl-PL" smtClean="0"/>
              <a:t>‹#›</a:t>
            </a:fld>
            <a:endParaRPr lang="pl-PL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1710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2E87-0BC1-4AF7-A9DD-0C6B1E730B2B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EC22C7A8-6541-47E0-A055-75D8C9583B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347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2E87-0BC1-4AF7-A9DD-0C6B1E730B2B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C7A8-6541-47E0-A055-75D8C9583B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54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2E87-0BC1-4AF7-A9DD-0C6B1E730B2B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C7A8-6541-47E0-A055-75D8C9583B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24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2E87-0BC1-4AF7-A9DD-0C6B1E730B2B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2C7A8-6541-47E0-A055-75D8C9583B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26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9A72E87-0BC1-4AF7-A9DD-0C6B1E730B2B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EC22C7A8-6541-47E0-A055-75D8C9583B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356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72E87-0BC1-4AF7-A9DD-0C6B1E730B2B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2C7A8-6541-47E0-A055-75D8C9583B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5726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adyogrody.pl/" TargetMode="External"/><Relationship Id="rId3" Type="http://schemas.openxmlformats.org/officeDocument/2006/relationships/hyperlink" Target="http://www.ograniczamsie.com/" TargetMode="External"/><Relationship Id="rId7" Type="http://schemas.openxmlformats.org/officeDocument/2006/relationships/hyperlink" Target="http://www.rdc.pl/" TargetMode="External"/><Relationship Id="rId2" Type="http://schemas.openxmlformats.org/officeDocument/2006/relationships/hyperlink" Target="http://www.molnlycke.pl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ommer.pl/" TargetMode="External"/><Relationship Id="rId11" Type="http://schemas.openxmlformats.org/officeDocument/2006/relationships/hyperlink" Target="http://www.dzienbezsmiecenia.pl/" TargetMode="External"/><Relationship Id="rId5" Type="http://schemas.openxmlformats.org/officeDocument/2006/relationships/hyperlink" Target="http://www.blizejzrodel.pl/" TargetMode="External"/><Relationship Id="rId10" Type="http://schemas.openxmlformats.org/officeDocument/2006/relationships/hyperlink" Target="http://www.naszesmieci.mos.gov.pl/" TargetMode="External"/><Relationship Id="rId4" Type="http://schemas.openxmlformats.org/officeDocument/2006/relationships/hyperlink" Target="http://www.lumi.pl/" TargetMode="External"/><Relationship Id="rId9" Type="http://schemas.openxmlformats.org/officeDocument/2006/relationships/hyperlink" Target="http://www.gockowiak.p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Środowisko | Mölnlyc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47988" y="1508591"/>
            <a:ext cx="8144134" cy="1373070"/>
          </a:xfrm>
        </p:spPr>
        <p:txBody>
          <a:bodyPr/>
          <a:lstStyle/>
          <a:p>
            <a:r>
              <a:rPr lang="pl-PL" sz="6600" b="1" dirty="0" smtClean="0"/>
              <a:t>Pomogę środowisku</a:t>
            </a:r>
            <a:endParaRPr lang="pl-PL" sz="6600" b="1" dirty="0"/>
          </a:p>
        </p:txBody>
      </p:sp>
      <p:sp>
        <p:nvSpPr>
          <p:cNvPr id="4" name="pole tekstowe 3"/>
          <p:cNvSpPr txBox="1"/>
          <p:nvPr/>
        </p:nvSpPr>
        <p:spPr>
          <a:xfrm>
            <a:off x="4429957" y="4500498"/>
            <a:ext cx="5672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/>
              <a:t>Marcin Sygut 7b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84569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oronawirus i susza. Takiego Dnia Ziemi jeszcze nie było - Ochrona  środowi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4287" y="5024760"/>
            <a:ext cx="12067713" cy="1695635"/>
          </a:xfrm>
        </p:spPr>
        <p:txBody>
          <a:bodyPr/>
          <a:lstStyle/>
          <a:p>
            <a:r>
              <a:rPr lang="pl-PL" sz="3600" dirty="0" smtClean="0">
                <a:solidFill>
                  <a:srgbClr val="FFC000"/>
                </a:solidFill>
              </a:rPr>
              <a:t>Ziemia jest naszym wspólnym domem, więc powinniśmy o nią dbać, by przyszłe pokolenia też mogły na niej mieszkać oraz cieszyć się jej pięknem.</a:t>
            </a:r>
            <a:endParaRPr lang="pl-PL" sz="3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24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aki mamy klimat... - PZ nr 11 Szkół Ogólnokształcących im. Stanisława  Wyspiańskiego w Kęta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597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196614" y="3204839"/>
            <a:ext cx="5877068" cy="3062796"/>
          </a:xfrm>
        </p:spPr>
        <p:txBody>
          <a:bodyPr/>
          <a:lstStyle/>
          <a:p>
            <a:pPr algn="ctr"/>
            <a:r>
              <a:rPr lang="pl-PL" sz="3600" dirty="0" smtClean="0">
                <a:solidFill>
                  <a:schemeClr val="bg1"/>
                </a:solidFill>
              </a:rPr>
              <a:t>Z drugiej jednak strony każdy z nas może w prosty sposób przyczynić się do poprawy jej stanu.</a:t>
            </a:r>
            <a:endParaRPr lang="pl-PL" sz="3600" dirty="0">
              <a:solidFill>
                <a:schemeClr val="bg1"/>
              </a:solidFill>
            </a:endParaRPr>
          </a:p>
        </p:txBody>
      </p:sp>
      <p:sp>
        <p:nvSpPr>
          <p:cNvPr id="4" name="Tytuł 1"/>
          <p:cNvSpPr txBox="1">
            <a:spLocks/>
          </p:cNvSpPr>
          <p:nvPr/>
        </p:nvSpPr>
        <p:spPr>
          <a:xfrm>
            <a:off x="-142043" y="2441360"/>
            <a:ext cx="5592931" cy="41422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600" dirty="0" smtClean="0"/>
              <a:t>Za stan naszej planety odpowiedzialny jest człowiek, który poprzez swoje nierozważne zachowanie często ją zaśmieca i nadmiernie eksploatuje jej złoża.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414602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4811" y="559293"/>
            <a:ext cx="11277899" cy="1828800"/>
          </a:xfrm>
        </p:spPr>
        <p:txBody>
          <a:bodyPr>
            <a:normAutofit/>
          </a:bodyPr>
          <a:lstStyle/>
          <a:p>
            <a:r>
              <a:rPr lang="pl-PL" sz="3200" dirty="0" smtClean="0"/>
              <a:t>Troską o środowisko jest rozsądne użytkowanie wody, ponieważ zasoby wody słodkiej na świecie są ograniczone</a:t>
            </a:r>
            <a:r>
              <a:rPr lang="pl-PL" dirty="0" smtClean="0"/>
              <a:t>.</a:t>
            </a:r>
            <a:endParaRPr lang="pl-PL" dirty="0"/>
          </a:p>
        </p:txBody>
      </p:sp>
      <p:graphicFrame>
        <p:nvGraphicFramePr>
          <p:cNvPr id="32" name="Wykres 31"/>
          <p:cNvGraphicFramePr/>
          <p:nvPr>
            <p:extLst>
              <p:ext uri="{D42A27DB-BD31-4B8C-83A1-F6EECF244321}">
                <p14:modId xmlns:p14="http://schemas.microsoft.com/office/powerpoint/2010/main" val="1430527105"/>
              </p:ext>
            </p:extLst>
          </p:nvPr>
        </p:nvGraphicFramePr>
        <p:xfrm>
          <a:off x="3710866" y="2574524"/>
          <a:ext cx="6449134" cy="3563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120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47988" y="283472"/>
            <a:ext cx="8144134" cy="1373070"/>
          </a:xfrm>
        </p:spPr>
        <p:txBody>
          <a:bodyPr/>
          <a:lstStyle/>
          <a:p>
            <a:pPr algn="ctr"/>
            <a:r>
              <a:rPr lang="pl-PL" sz="4400" dirty="0" smtClean="0"/>
              <a:t>Zamykanie kurka podczas mycia zębów</a:t>
            </a:r>
            <a:endParaRPr lang="pl-PL" sz="44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21028" y="2769833"/>
            <a:ext cx="8312757" cy="2476870"/>
          </a:xfrm>
        </p:spPr>
        <p:txBody>
          <a:bodyPr>
            <a:normAutofit/>
          </a:bodyPr>
          <a:lstStyle/>
          <a:p>
            <a:r>
              <a:rPr lang="pl-PL" dirty="0" smtClean="0"/>
              <a:t>Należy zamykać kurek od kranu, ponieważ gdy tego nie robimy czysta woda niepotrzebnie trafia do ścieków, przez co się marnuje. Innym przykładem oszczędzania wody jest kąpanie się pod prysznicem, a nie w </a:t>
            </a:r>
            <a:r>
              <a:rPr lang="pl-PL" dirty="0" smtClean="0"/>
              <a:t>wannie pełnej wody.</a:t>
            </a:r>
            <a:endParaRPr lang="pl-PL" dirty="0"/>
          </a:p>
        </p:txBody>
      </p:sp>
      <p:pic>
        <p:nvPicPr>
          <p:cNvPr id="7170" name="Picture 2" descr="kran woda - Gmina Wołom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775" y="199177"/>
            <a:ext cx="41148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23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180649" y="363371"/>
            <a:ext cx="8144134" cy="1373070"/>
          </a:xfrm>
        </p:spPr>
        <p:txBody>
          <a:bodyPr/>
          <a:lstStyle/>
          <a:p>
            <a:pPr algn="ctr"/>
            <a:r>
              <a:rPr lang="pl-PL" dirty="0" smtClean="0"/>
              <a:t>Podlewanie roślin deszczówką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951216" y="2625856"/>
            <a:ext cx="4145923" cy="3828210"/>
          </a:xfrm>
        </p:spPr>
        <p:txBody>
          <a:bodyPr>
            <a:normAutofit/>
          </a:bodyPr>
          <a:lstStyle/>
          <a:p>
            <a:r>
              <a:rPr lang="pl-PL" sz="2800" dirty="0" smtClean="0"/>
              <a:t>Należy podlewać rośliny deszczówką, ponieważ wtedy nie marnuje się czystej wody.</a:t>
            </a:r>
            <a:endParaRPr lang="pl-PL" sz="2800" dirty="0"/>
          </a:p>
        </p:txBody>
      </p:sp>
      <p:pic>
        <p:nvPicPr>
          <p:cNvPr id="6146" name="Picture 2" descr="Wykorzystujmy deszczówkę! | Dom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43" y="2041864"/>
            <a:ext cx="6398156" cy="468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57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78890" y="221327"/>
            <a:ext cx="2281612" cy="1373070"/>
          </a:xfrm>
        </p:spPr>
        <p:txBody>
          <a:bodyPr/>
          <a:lstStyle/>
          <a:p>
            <a:r>
              <a:rPr lang="pl-PL" dirty="0" smtClean="0"/>
              <a:t>Papier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311371" y="1324282"/>
            <a:ext cx="8880629" cy="1161668"/>
          </a:xfrm>
        </p:spPr>
        <p:txBody>
          <a:bodyPr>
            <a:normAutofit lnSpcReduction="10000"/>
          </a:bodyPr>
          <a:lstStyle/>
          <a:p>
            <a:pPr algn="l"/>
            <a:r>
              <a:rPr lang="pl-PL" sz="2800" dirty="0" smtClean="0"/>
              <a:t>Oszczędnie trzeba używać </a:t>
            </a:r>
            <a:r>
              <a:rPr lang="pl-PL" sz="2800" dirty="0" smtClean="0"/>
              <a:t>kartek – jeśli to możliwe </a:t>
            </a:r>
            <a:r>
              <a:rPr lang="pl-PL" sz="2800" dirty="0" smtClean="0"/>
              <a:t>zapisywać </a:t>
            </a:r>
            <a:r>
              <a:rPr lang="pl-PL" sz="2800" dirty="0" smtClean="0"/>
              <a:t>dwie </a:t>
            </a:r>
            <a:r>
              <a:rPr lang="pl-PL" sz="2800" dirty="0" smtClean="0"/>
              <a:t>strony, dzięki czemu oszczędza się drzewa w lesie.</a:t>
            </a:r>
            <a:endParaRPr lang="pl-PL" sz="2800" dirty="0"/>
          </a:p>
        </p:txBody>
      </p:sp>
      <p:pic>
        <p:nvPicPr>
          <p:cNvPr id="3074" name="Picture 2" descr="PAPIER UNI A3: 500 arkuszy papieru DIN A3, 80 g - m² w reichelt elektron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717" y="2370364"/>
            <a:ext cx="4239061" cy="423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92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09806" y="221941"/>
            <a:ext cx="4504237" cy="1798585"/>
          </a:xfrm>
        </p:spPr>
        <p:txBody>
          <a:bodyPr/>
          <a:lstStyle/>
          <a:p>
            <a:pPr algn="ctr"/>
            <a:r>
              <a:rPr lang="pl-PL" sz="4400" dirty="0" smtClean="0"/>
              <a:t>Korzystanie </a:t>
            </a: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sz="4400" dirty="0" smtClean="0"/>
              <a:t>z </a:t>
            </a:r>
            <a:r>
              <a:rPr lang="pl-PL" sz="4400" dirty="0" smtClean="0"/>
              <a:t>odnawialnych źródeł energii.</a:t>
            </a:r>
            <a:endParaRPr lang="pl-PL" sz="44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069150" y="772357"/>
            <a:ext cx="6587231" cy="1713852"/>
          </a:xfrm>
        </p:spPr>
        <p:txBody>
          <a:bodyPr>
            <a:normAutofit fontScale="85000" lnSpcReduction="10000"/>
          </a:bodyPr>
          <a:lstStyle/>
          <a:p>
            <a:r>
              <a:rPr lang="pl-PL" sz="2800" dirty="0" smtClean="0"/>
              <a:t>Dzięki temu, że korzystamy z odnawialnych źródeł energii powietrze jest lepszej jakości. Przykładem energii odnawialnej są: elektrownie wodne, słoneczne, </a:t>
            </a:r>
            <a:r>
              <a:rPr lang="pl-PL" sz="2800" dirty="0" smtClean="0"/>
              <a:t>wiatrowe, </a:t>
            </a:r>
            <a:r>
              <a:rPr lang="pl-PL" sz="2800" dirty="0" smtClean="0"/>
              <a:t>na biogaz i biomasę </a:t>
            </a:r>
            <a:r>
              <a:rPr lang="pl-PL" sz="2800" dirty="0" smtClean="0"/>
              <a:t>oraz</a:t>
            </a:r>
            <a:r>
              <a:rPr lang="pl-PL" sz="2800" dirty="0" smtClean="0"/>
              <a:t> </a:t>
            </a:r>
            <a:r>
              <a:rPr lang="pl-PL" sz="2800" dirty="0" smtClean="0"/>
              <a:t>energia geotermalna.</a:t>
            </a:r>
            <a:endParaRPr lang="pl-PL" sz="2800" dirty="0"/>
          </a:p>
        </p:txBody>
      </p:sp>
      <p:pic>
        <p:nvPicPr>
          <p:cNvPr id="3074" name="Picture 2" descr="Interaktywna wystawa: „Odnawialne Źródła Energii” w Humanitarium |  go.wroclaw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406" y="2619374"/>
            <a:ext cx="9525000" cy="423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2144" y="576437"/>
            <a:ext cx="7821901" cy="1373070"/>
          </a:xfrm>
        </p:spPr>
        <p:txBody>
          <a:bodyPr/>
          <a:lstStyle/>
          <a:p>
            <a:pPr algn="ctr"/>
            <a:r>
              <a:rPr lang="pl-PL" sz="4800" dirty="0" smtClean="0"/>
              <a:t>Oszczędzanie energii elektrycznej</a:t>
            </a:r>
            <a:endParaRPr lang="pl-PL" sz="48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42043" y="2537092"/>
            <a:ext cx="7474998" cy="1953495"/>
          </a:xfrm>
        </p:spPr>
        <p:txBody>
          <a:bodyPr>
            <a:normAutofit/>
          </a:bodyPr>
          <a:lstStyle/>
          <a:p>
            <a:pPr algn="l"/>
            <a:r>
              <a:rPr lang="pl-PL" sz="2800" dirty="0" smtClean="0"/>
              <a:t>Należy wyłączać światło, komputer </a:t>
            </a:r>
            <a:r>
              <a:rPr lang="pl-PL" sz="2800" dirty="0" smtClean="0"/>
              <a:t>i inne urządzenia elektryczne, gdy </a:t>
            </a:r>
            <a:r>
              <a:rPr lang="pl-PL" sz="2800" dirty="0" smtClean="0"/>
              <a:t>wychodzi się z pokoju lub po skończonej </a:t>
            </a:r>
            <a:r>
              <a:rPr lang="pl-PL" sz="2800" dirty="0" smtClean="0"/>
              <a:t>pracy oraz </a:t>
            </a:r>
            <a:r>
              <a:rPr lang="pl-PL" sz="2800" dirty="0" smtClean="0"/>
              <a:t>używać żarówek </a:t>
            </a:r>
            <a:r>
              <a:rPr lang="pl-PL" sz="2800" dirty="0" smtClean="0"/>
              <a:t>i urządzeń energooszczędnych.</a:t>
            </a:r>
            <a:endParaRPr lang="pl-PL" sz="2800" dirty="0"/>
          </a:p>
        </p:txBody>
      </p:sp>
      <p:pic>
        <p:nvPicPr>
          <p:cNvPr id="1028" name="Picture 4" descr="Żarówki ledowe czy energooszczędne? - LED vs energooszczęd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041" y="-11148"/>
            <a:ext cx="4574959" cy="686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46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611946"/>
            <a:ext cx="11887200" cy="1373070"/>
          </a:xfrm>
        </p:spPr>
        <p:txBody>
          <a:bodyPr/>
          <a:lstStyle/>
          <a:p>
            <a:pPr algn="ctr"/>
            <a:r>
              <a:rPr lang="pl-PL" sz="3200" dirty="0" smtClean="0"/>
              <a:t>Jeżeli zauważy się </a:t>
            </a:r>
            <a:r>
              <a:rPr lang="pl-PL" sz="3200" dirty="0" smtClean="0"/>
              <a:t>śmieci w lesie można je podnieść i wyrzucić do kosza, a jeżeli znajdzie się w lesie dzikie wysypisko śmieci trzeba to zgłosić na policję.</a:t>
            </a:r>
            <a:endParaRPr lang="pl-PL" sz="3200" dirty="0"/>
          </a:p>
        </p:txBody>
      </p:sp>
      <p:pic>
        <p:nvPicPr>
          <p:cNvPr id="1026" name="Picture 2" descr="Będą wyższe kary za śmiecenie w lesie - Prawo i dotacj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531" y="2228294"/>
            <a:ext cx="5954324" cy="397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ronoodporne” kosze na śmieci na warszawskim Żoliborzu [POSŁUCHAJ] –  Warszawa i Mazowsze – najnowsze wiadomości w RD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2" y="2695230"/>
            <a:ext cx="5962053" cy="291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40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764784" y="123674"/>
            <a:ext cx="5157978" cy="1373070"/>
          </a:xfrm>
        </p:spPr>
        <p:txBody>
          <a:bodyPr/>
          <a:lstStyle/>
          <a:p>
            <a:r>
              <a:rPr lang="pl-PL" dirty="0" smtClean="0"/>
              <a:t>Torby zakupowe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338209" y="2689526"/>
            <a:ext cx="5717717" cy="1571755"/>
          </a:xfrm>
        </p:spPr>
        <p:txBody>
          <a:bodyPr>
            <a:normAutofit/>
          </a:bodyPr>
          <a:lstStyle/>
          <a:p>
            <a:r>
              <a:rPr lang="pl-PL" dirty="0" smtClean="0"/>
              <a:t>Lepiej n</a:t>
            </a:r>
            <a:r>
              <a:rPr lang="pl-PL" dirty="0" smtClean="0"/>
              <a:t>osić </a:t>
            </a:r>
            <a:r>
              <a:rPr lang="pl-PL" dirty="0" smtClean="0"/>
              <a:t>do sklepu torbę materiałową, niż kupować plastikową torbę w sklepie, ponieważ torba materiałowa jest wielorazowego </a:t>
            </a:r>
            <a:r>
              <a:rPr lang="pl-PL" dirty="0" smtClean="0"/>
              <a:t>użytku -  </a:t>
            </a:r>
            <a:r>
              <a:rPr lang="pl-PL" dirty="0" smtClean="0"/>
              <a:t>nie szkodzi </a:t>
            </a:r>
            <a:r>
              <a:rPr lang="pl-PL" dirty="0" smtClean="0"/>
              <a:t>więc aż tak bardzo środowisku</a:t>
            </a:r>
            <a:r>
              <a:rPr lang="pl-PL" dirty="0" smtClean="0"/>
              <a:t>, niż torba plastikowa.</a:t>
            </a:r>
            <a:endParaRPr lang="pl-PL" dirty="0"/>
          </a:p>
        </p:txBody>
      </p:sp>
      <p:pic>
        <p:nvPicPr>
          <p:cNvPr id="13314" name="Picture 2" descr="Torba materiałowa | Akcesoria | Go Handmade - Hobbii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51" y="210093"/>
            <a:ext cx="4159966" cy="415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Koszulka | Torby Foliowe, Reklamówki Foliowe, Torby Reklamowe, Torby  biodegradowal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937" y="2789476"/>
            <a:ext cx="3793316" cy="3793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561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27464" y="443269"/>
            <a:ext cx="2707742" cy="1373070"/>
          </a:xfrm>
        </p:spPr>
        <p:txBody>
          <a:bodyPr/>
          <a:lstStyle/>
          <a:p>
            <a:r>
              <a:rPr lang="pl-PL" dirty="0" smtClean="0"/>
              <a:t>Rośliny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835206" y="1402264"/>
            <a:ext cx="8144134" cy="1117687"/>
          </a:xfrm>
        </p:spPr>
        <p:txBody>
          <a:bodyPr/>
          <a:lstStyle/>
          <a:p>
            <a:r>
              <a:rPr lang="pl-PL" dirty="0" smtClean="0"/>
              <a:t>Aby poprawić jakość powietrza należy sadzić nowe rośliny </a:t>
            </a:r>
            <a:r>
              <a:rPr lang="pl-PL" dirty="0" smtClean="0"/>
              <a:t>np. </a:t>
            </a:r>
            <a:r>
              <a:rPr lang="pl-PL" dirty="0" smtClean="0"/>
              <a:t>drzewa. Naukowcy oceniają, że </a:t>
            </a:r>
            <a:r>
              <a:rPr lang="pl-PL" dirty="0" smtClean="0"/>
              <a:t>aby </a:t>
            </a:r>
            <a:r>
              <a:rPr lang="pl-PL" dirty="0" smtClean="0"/>
              <a:t>jakość powietrza była idealna każdy człowiek powinien zasadzić 100 drzew.</a:t>
            </a:r>
            <a:endParaRPr lang="pl-PL" dirty="0"/>
          </a:p>
        </p:txBody>
      </p:sp>
      <p:pic>
        <p:nvPicPr>
          <p:cNvPr id="7170" name="Picture 2" descr="Wysoko wyrastające drzewa liściaste o rozłożystych koronach - gdzie i jak  je sadzić? - Allegro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060" y="2422297"/>
            <a:ext cx="7704642" cy="433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27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272601" y="860521"/>
            <a:ext cx="8144134" cy="1373070"/>
          </a:xfrm>
        </p:spPr>
        <p:txBody>
          <a:bodyPr/>
          <a:lstStyle/>
          <a:p>
            <a:r>
              <a:rPr lang="pl-PL" dirty="0" smtClean="0"/>
              <a:t>Recykling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2" descr="Recykling – Wikipedia, wolna encyklo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14" y="451903"/>
            <a:ext cx="5663955" cy="566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52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072326" y="150921"/>
            <a:ext cx="5637320" cy="1997476"/>
          </a:xfrm>
        </p:spPr>
        <p:txBody>
          <a:bodyPr/>
          <a:lstStyle/>
          <a:p>
            <a:pPr algn="ctr"/>
            <a:r>
              <a:rPr lang="pl-PL" sz="4400" dirty="0" smtClean="0"/>
              <a:t>Segregacja odpadów</a:t>
            </a:r>
            <a:endParaRPr lang="pl-PL" sz="44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805996" y="2897367"/>
            <a:ext cx="5291091" cy="3565576"/>
          </a:xfrm>
        </p:spPr>
        <p:txBody>
          <a:bodyPr>
            <a:normAutofit/>
          </a:bodyPr>
          <a:lstStyle/>
          <a:p>
            <a:r>
              <a:rPr lang="pl-PL" sz="2800" dirty="0" smtClean="0"/>
              <a:t>Pierwszym elementem recyklingu jest segregacja </a:t>
            </a:r>
            <a:r>
              <a:rPr lang="pl-PL" sz="2800" dirty="0" smtClean="0"/>
              <a:t>odpadów. </a:t>
            </a:r>
          </a:p>
          <a:p>
            <a:r>
              <a:rPr lang="pl-PL" sz="2800" dirty="0" smtClean="0"/>
              <a:t>Recykling </a:t>
            </a:r>
            <a:r>
              <a:rPr lang="pl-PL" sz="2800" dirty="0" smtClean="0"/>
              <a:t>ma na celu ograniczenie eksploatacji naturalnych złóż i ograniczenie produkcji odpadów.</a:t>
            </a:r>
            <a:endParaRPr lang="pl-PL" sz="2800" dirty="0"/>
          </a:p>
        </p:txBody>
      </p:sp>
      <p:pic>
        <p:nvPicPr>
          <p:cNvPr id="2050" name="Picture 2" descr="NAKLEJKI segregacja śmieci na kosz recykling 9 szt 8938570069 - Allegro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1946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50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44633" y="372862"/>
            <a:ext cx="8144134" cy="1541133"/>
          </a:xfrm>
        </p:spPr>
        <p:txBody>
          <a:bodyPr/>
          <a:lstStyle/>
          <a:p>
            <a:pPr algn="ctr"/>
            <a:r>
              <a:rPr lang="pl-PL" dirty="0" smtClean="0"/>
              <a:t>Oddzielanie opakowań od zawartości.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794593" y="2663302"/>
            <a:ext cx="3844031" cy="2503504"/>
          </a:xfrm>
        </p:spPr>
        <p:txBody>
          <a:bodyPr>
            <a:normAutofit/>
          </a:bodyPr>
          <a:lstStyle/>
          <a:p>
            <a:r>
              <a:rPr lang="pl-PL" dirty="0" smtClean="0"/>
              <a:t>Nawet mając plastikowe opakowanie, jeżeli zawiera papierową etykietę, należy oddzielić plastik </a:t>
            </a:r>
            <a:r>
              <a:rPr lang="pl-PL" dirty="0" smtClean="0"/>
              <a:t>od papieru </a:t>
            </a:r>
            <a:r>
              <a:rPr lang="pl-PL" dirty="0" smtClean="0"/>
              <a:t>i wrzucić </a:t>
            </a:r>
            <a:r>
              <a:rPr lang="pl-PL" dirty="0" smtClean="0"/>
              <a:t>do oddzielnych </a:t>
            </a:r>
            <a:r>
              <a:rPr lang="pl-PL" dirty="0" smtClean="0"/>
              <a:t>koszy</a:t>
            </a:r>
            <a:r>
              <a:rPr lang="pl-PL" dirty="0"/>
              <a:t>.</a:t>
            </a:r>
            <a:endParaRPr lang="pl-PL" dirty="0"/>
          </a:p>
        </p:txBody>
      </p:sp>
      <p:pic>
        <p:nvPicPr>
          <p:cNvPr id="5122" name="Picture 2" descr="Recykling opakowań – jak to się robi? - Przegląd Rynku Spożywcze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08" y="2112885"/>
            <a:ext cx="7375448" cy="464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38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94804" y="337350"/>
            <a:ext cx="5166804" cy="932155"/>
          </a:xfrm>
        </p:spPr>
        <p:txBody>
          <a:bodyPr/>
          <a:lstStyle/>
          <a:p>
            <a:pPr algn="ctr"/>
            <a:r>
              <a:rPr lang="pl-PL" sz="4400" dirty="0" smtClean="0"/>
              <a:t>Etykiety</a:t>
            </a:r>
            <a:endParaRPr lang="pl-PL" sz="44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725363" y="1553185"/>
            <a:ext cx="8144134" cy="1117687"/>
          </a:xfrm>
        </p:spPr>
        <p:txBody>
          <a:bodyPr/>
          <a:lstStyle/>
          <a:p>
            <a:r>
              <a:rPr lang="pl-PL" dirty="0"/>
              <a:t>Nie zdzieramy etykiet ze słoików,  ale zrywamy etykiety termokurczliwe z PVC (czyli takie, które ciasno owijają opakowanie, najczęściej na całej powierzchni butelki</a:t>
            </a:r>
            <a:r>
              <a:rPr lang="pl-PL" dirty="0" smtClean="0"/>
              <a:t>).</a:t>
            </a:r>
            <a:endParaRPr lang="pl-PL" dirty="0"/>
          </a:p>
        </p:txBody>
      </p:sp>
      <p:pic>
        <p:nvPicPr>
          <p:cNvPr id="10242" name="Picture 2" descr="Etykieta na słoik | Tworzenie stron ww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40" y="2476908"/>
            <a:ext cx="5981611" cy="418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7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58788" y="435006"/>
            <a:ext cx="10821880" cy="1576643"/>
          </a:xfrm>
        </p:spPr>
        <p:txBody>
          <a:bodyPr/>
          <a:lstStyle/>
          <a:p>
            <a:r>
              <a:rPr lang="pl-PL" dirty="0" smtClean="0"/>
              <a:t>Puszki i inne pojemniki do przechowywania płynów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9799" y="2832812"/>
            <a:ext cx="3941686" cy="1463982"/>
          </a:xfrm>
        </p:spPr>
        <p:txBody>
          <a:bodyPr>
            <a:normAutofit/>
          </a:bodyPr>
          <a:lstStyle/>
          <a:p>
            <a:r>
              <a:rPr lang="pl-PL" dirty="0" smtClean="0"/>
              <a:t>Puszki, kartony, butelki PET (plastikowe) należy zgniatać przed włożeniem do </a:t>
            </a:r>
            <a:r>
              <a:rPr lang="pl-PL" dirty="0" smtClean="0"/>
              <a:t>kosza, aby zajmowały mniej miejsca.</a:t>
            </a:r>
            <a:endParaRPr lang="pl-PL" dirty="0"/>
          </a:p>
        </p:txBody>
      </p:sp>
      <p:pic>
        <p:nvPicPr>
          <p:cNvPr id="11266" name="Picture 2" descr="PET - ogranicz wnet - Bliżej Źróde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701" y="2584236"/>
            <a:ext cx="7759299" cy="406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0" y="4678532"/>
            <a:ext cx="4367814" cy="1966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mtClean="0"/>
              <a:t>Nie można nic wrzucać do oddawanych butelek! </a:t>
            </a:r>
          </a:p>
          <a:p>
            <a:r>
              <a:rPr lang="pl-PL" smtClean="0"/>
              <a:t>Butelka z np. gumą do żucia nie zostanie włączona do procesu recyklingu.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789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843297" y="106532"/>
            <a:ext cx="8144134" cy="946328"/>
          </a:xfrm>
        </p:spPr>
        <p:txBody>
          <a:bodyPr/>
          <a:lstStyle/>
          <a:p>
            <a:pPr algn="ctr"/>
            <a:r>
              <a:rPr lang="pl-PL" dirty="0" smtClean="0"/>
              <a:t>Środki transportu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40586" y="1351994"/>
            <a:ext cx="5134552" cy="1671998"/>
          </a:xfrm>
        </p:spPr>
        <p:txBody>
          <a:bodyPr>
            <a:normAutofit/>
          </a:bodyPr>
          <a:lstStyle/>
          <a:p>
            <a:pPr algn="l"/>
            <a:r>
              <a:rPr lang="pl-PL" sz="2800" dirty="0" smtClean="0"/>
              <a:t>Jeżeli </a:t>
            </a:r>
            <a:r>
              <a:rPr lang="pl-PL" sz="2800" dirty="0" smtClean="0"/>
              <a:t>podróżujemy na </a:t>
            </a:r>
            <a:r>
              <a:rPr lang="pl-PL" sz="2800" dirty="0" smtClean="0"/>
              <a:t>krótkie odległości </a:t>
            </a:r>
            <a:r>
              <a:rPr lang="pl-PL" sz="2800" dirty="0" smtClean="0"/>
              <a:t>można iść </a:t>
            </a:r>
            <a:r>
              <a:rPr lang="pl-PL" sz="2800" dirty="0" smtClean="0"/>
              <a:t>pieszo lub </a:t>
            </a:r>
            <a:r>
              <a:rPr lang="pl-PL" sz="2800" dirty="0" smtClean="0"/>
              <a:t>podróżować </a:t>
            </a:r>
            <a:r>
              <a:rPr lang="pl-PL" sz="2800" dirty="0" smtClean="0"/>
              <a:t>rowerem. </a:t>
            </a:r>
            <a:endParaRPr lang="pl-PL" sz="2800" dirty="0" smtClean="0"/>
          </a:p>
        </p:txBody>
      </p:sp>
      <p:pic>
        <p:nvPicPr>
          <p:cNvPr id="4100" name="Picture 4" descr="Trek X-Caliber 7 - rower MTB (czerwony) | ROWERY \ Rowery Górskie \ Rowery  Górskie Damskie ROWERY \ Rowery Górskie \ Rowery Górskie Męskie ROWERY \  Rowery Górskie \ Rowery Górskie Trek | dotsport.p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34"/>
          <a:stretch/>
        </p:blipFill>
        <p:spPr bwMode="auto">
          <a:xfrm>
            <a:off x="540586" y="3323126"/>
            <a:ext cx="4798257" cy="252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amochód elektryczny - czym się różni poza rodzajem napędu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355" y="3438670"/>
            <a:ext cx="5565435" cy="282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dtytuł 2"/>
          <p:cNvSpPr txBox="1">
            <a:spLocks/>
          </p:cNvSpPr>
          <p:nvPr/>
        </p:nvSpPr>
        <p:spPr>
          <a:xfrm>
            <a:off x="6487797" y="1351994"/>
            <a:ext cx="5134552" cy="2361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 smtClean="0"/>
              <a:t>W ostatnich latach pojawiły się samochody elektryczne, które są bezpieczne dla środowiska naturalnego.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3284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05016" y="257451"/>
            <a:ext cx="10209321" cy="946329"/>
          </a:xfrm>
        </p:spPr>
        <p:txBody>
          <a:bodyPr/>
          <a:lstStyle/>
          <a:p>
            <a:r>
              <a:rPr lang="pl-PL" sz="4400" dirty="0" smtClean="0"/>
              <a:t>Do jakich koszów jakie śmieci dawać?</a:t>
            </a:r>
            <a:endParaRPr lang="pl-PL" sz="44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 descr="Nawet 500 zł kary za niewywiązywanie się z obowiązku segregacji i wywozu  śmieci - Finanse i praw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93" y="1508093"/>
            <a:ext cx="8953500" cy="491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3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0322" y="247962"/>
            <a:ext cx="2610087" cy="1373070"/>
          </a:xfrm>
        </p:spPr>
        <p:txBody>
          <a:bodyPr/>
          <a:lstStyle/>
          <a:p>
            <a:r>
              <a:rPr lang="pl-PL" sz="4400" dirty="0" smtClean="0"/>
              <a:t>Papier</a:t>
            </a:r>
            <a:endParaRPr lang="pl-PL" sz="44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906826" y="745316"/>
            <a:ext cx="4980425" cy="1660533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pl-PL" dirty="0" smtClean="0"/>
              <a:t>Gazety, książki, zeszyty,</a:t>
            </a:r>
          </a:p>
          <a:p>
            <a:pPr marL="342900" indent="-342900">
              <a:buFontTx/>
              <a:buChar char="-"/>
            </a:pPr>
            <a:r>
              <a:rPr lang="pl-PL" dirty="0" smtClean="0"/>
              <a:t>papierowe torby i worki,</a:t>
            </a:r>
          </a:p>
          <a:p>
            <a:pPr marL="342900" indent="-342900">
              <a:buFontTx/>
              <a:buChar char="-"/>
            </a:pPr>
            <a:r>
              <a:rPr lang="pl-PL" dirty="0" smtClean="0"/>
              <a:t>czysty i suchy papier i kartony. </a:t>
            </a:r>
            <a:endParaRPr lang="pl-PL" dirty="0"/>
          </a:p>
        </p:txBody>
      </p:sp>
      <p:pic>
        <p:nvPicPr>
          <p:cNvPr id="3074" name="Picture 2" descr="Pojemnik na odpady 120L kosz - niebiesk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163" y="630314"/>
            <a:ext cx="3977706" cy="602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7658869" y="4811698"/>
            <a:ext cx="30095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Kosz na papier oznacza się kolorem niebieskim.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80122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02768" y="444931"/>
            <a:ext cx="2444619" cy="1373070"/>
          </a:xfrm>
        </p:spPr>
        <p:txBody>
          <a:bodyPr/>
          <a:lstStyle/>
          <a:p>
            <a:r>
              <a:rPr lang="pl-PL" sz="4400" dirty="0" smtClean="0"/>
              <a:t>Szkło</a:t>
            </a:r>
            <a:endParaRPr lang="pl-PL" sz="44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751996" y="656540"/>
            <a:ext cx="8144134" cy="1117687"/>
          </a:xfrm>
        </p:spPr>
        <p:txBody>
          <a:bodyPr>
            <a:normAutofit lnSpcReduction="10000"/>
          </a:bodyPr>
          <a:lstStyle/>
          <a:p>
            <a:pPr marL="342900" indent="-342900">
              <a:buFontTx/>
              <a:buChar char="-"/>
            </a:pPr>
            <a:r>
              <a:rPr lang="pl-PL" dirty="0" smtClean="0"/>
              <a:t>Szklane butelki,</a:t>
            </a:r>
          </a:p>
          <a:p>
            <a:pPr marL="342900" indent="-342900">
              <a:buFontTx/>
              <a:buChar char="-"/>
            </a:pPr>
            <a:r>
              <a:rPr lang="pl-PL" dirty="0" smtClean="0"/>
              <a:t>słoiki,</a:t>
            </a:r>
          </a:p>
          <a:p>
            <a:pPr marL="342900" indent="-342900">
              <a:buFontTx/>
              <a:buChar char="-"/>
            </a:pPr>
            <a:r>
              <a:rPr lang="pl-PL" dirty="0" smtClean="0"/>
              <a:t>szklane opakowania po kosmetykach.</a:t>
            </a:r>
            <a:endParaRPr lang="pl-PL" dirty="0"/>
          </a:p>
        </p:txBody>
      </p:sp>
      <p:pic>
        <p:nvPicPr>
          <p:cNvPr id="4098" name="Picture 2" descr="Komplet 5 pojemników na odpady - 120l - pięć kolorów - gockowi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106" y="292349"/>
            <a:ext cx="3836744" cy="624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7187569" y="4900474"/>
            <a:ext cx="3693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Kosz na szkło oznaczamy kolorem zielonym.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94045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34093" y="452148"/>
            <a:ext cx="3740757" cy="1373070"/>
          </a:xfrm>
        </p:spPr>
        <p:txBody>
          <a:bodyPr/>
          <a:lstStyle/>
          <a:p>
            <a:r>
              <a:rPr lang="pl-PL" sz="4400" dirty="0" smtClean="0"/>
              <a:t>Odpady zmieszane</a:t>
            </a:r>
            <a:endParaRPr lang="pl-PL" sz="44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113537" y="896237"/>
            <a:ext cx="6613917" cy="1117687"/>
          </a:xfrm>
        </p:spPr>
        <p:txBody>
          <a:bodyPr>
            <a:normAutofit lnSpcReduction="10000"/>
          </a:bodyPr>
          <a:lstStyle/>
          <a:p>
            <a:pPr marL="342900" indent="-342900">
              <a:buFontTx/>
              <a:buChar char="-"/>
            </a:pPr>
            <a:r>
              <a:rPr lang="pl-PL" dirty="0" smtClean="0"/>
              <a:t>Resztki jedzenia,</a:t>
            </a:r>
          </a:p>
          <a:p>
            <a:pPr marL="342900" indent="-342900">
              <a:buFontTx/>
              <a:buChar char="-"/>
            </a:pPr>
            <a:r>
              <a:rPr lang="pl-PL" dirty="0" smtClean="0"/>
              <a:t>brudny papier,</a:t>
            </a:r>
          </a:p>
          <a:p>
            <a:pPr marL="342900" indent="-342900">
              <a:buFontTx/>
              <a:buChar char="-"/>
            </a:pPr>
            <a:r>
              <a:rPr lang="pl-PL" dirty="0" smtClean="0"/>
              <a:t>odpady higieniczne.</a:t>
            </a:r>
            <a:endParaRPr lang="pl-PL" dirty="0"/>
          </a:p>
        </p:txBody>
      </p:sp>
      <p:pic>
        <p:nvPicPr>
          <p:cNvPr id="5122" name="Picture 2" descr="KOSZ ŚMIETNIK POJEMNIK NA ŚMIECI 240L ODPADY KOSZE 6659918101 - Allegro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388" y="452148"/>
            <a:ext cx="4071719" cy="614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1757778" y="4572000"/>
            <a:ext cx="28586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Kosz na odpady zmieszane oznaczamy kolorem czarnym.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44276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159185"/>
            <a:ext cx="4078110" cy="1373070"/>
          </a:xfrm>
        </p:spPr>
        <p:txBody>
          <a:bodyPr/>
          <a:lstStyle/>
          <a:p>
            <a:r>
              <a:rPr lang="pl-PL" sz="4400" dirty="0" smtClean="0"/>
              <a:t>Plastik, </a:t>
            </a:r>
            <a:r>
              <a:rPr lang="pl-PL" sz="4400" dirty="0" smtClean="0"/>
              <a:t>metale</a:t>
            </a:r>
            <a:endParaRPr lang="pl-PL" sz="44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247354" y="470517"/>
            <a:ext cx="3702041" cy="1864309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pl-PL" dirty="0" smtClean="0"/>
              <a:t>Plastikowe butelki,</a:t>
            </a:r>
          </a:p>
          <a:p>
            <a:pPr marL="342900" indent="-342900">
              <a:buFontTx/>
              <a:buChar char="-"/>
            </a:pPr>
            <a:r>
              <a:rPr lang="pl-PL" dirty="0" smtClean="0"/>
              <a:t>kartony i puszki po napojach,</a:t>
            </a:r>
          </a:p>
          <a:p>
            <a:pPr marL="342900" indent="-342900">
              <a:buFontTx/>
              <a:buChar char="-"/>
            </a:pPr>
            <a:r>
              <a:rPr lang="pl-PL" dirty="0" smtClean="0"/>
              <a:t>tacki i kubki po żywności.</a:t>
            </a:r>
            <a:endParaRPr lang="pl-PL" dirty="0"/>
          </a:p>
        </p:txBody>
      </p:sp>
      <p:pic>
        <p:nvPicPr>
          <p:cNvPr id="6146" name="Picture 2" descr="KOSZ ŚMIETNIK POJEMNIK NA ŚMIECI 120L ODPADY KOSZE 7185289318 - Allegro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899" y="570837"/>
            <a:ext cx="3595455" cy="613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585926" y="4634144"/>
            <a:ext cx="3710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Kosz na plastik i metale jest oznaczany kolorem żółtym.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4617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34976" y="497148"/>
            <a:ext cx="5730818" cy="777653"/>
          </a:xfrm>
        </p:spPr>
        <p:txBody>
          <a:bodyPr/>
          <a:lstStyle/>
          <a:p>
            <a:r>
              <a:rPr lang="pl-PL" sz="4400" dirty="0" smtClean="0"/>
              <a:t>Sprzęty elektroniczne</a:t>
            </a:r>
            <a:endParaRPr lang="pl-PL" sz="44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542842" y="497148"/>
            <a:ext cx="5504207" cy="1553594"/>
          </a:xfrm>
        </p:spPr>
        <p:txBody>
          <a:bodyPr>
            <a:normAutofit/>
          </a:bodyPr>
          <a:lstStyle/>
          <a:p>
            <a:r>
              <a:rPr lang="pl-PL" dirty="0" smtClean="0"/>
              <a:t>Zużyty sprzęt elektroniczny określa się jako elektrośmieci. Zawierają one </a:t>
            </a:r>
            <a:r>
              <a:rPr lang="pl-PL" dirty="0" smtClean="0"/>
              <a:t>szkodliwe </a:t>
            </a:r>
            <a:r>
              <a:rPr lang="pl-PL" dirty="0" smtClean="0"/>
              <a:t>substancje takie jak kadm, rtęć, azbest. Przedmioty te oddaje się do sklepu, w którym kupuje się nowy sprzęt.</a:t>
            </a:r>
            <a:endParaRPr lang="pl-PL" dirty="0"/>
          </a:p>
        </p:txBody>
      </p:sp>
      <p:pic>
        <p:nvPicPr>
          <p:cNvPr id="9218" name="Picture 2" descr="Wybieramy sprzęt elektroniczny. Gdzie szukać informacji na jego temat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822" y="2173578"/>
            <a:ext cx="8540262" cy="446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15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tytuł 2"/>
          <p:cNvSpPr>
            <a:spLocks noGrp="1"/>
          </p:cNvSpPr>
          <p:nvPr>
            <p:ph type="subTitle" idx="1"/>
          </p:nvPr>
        </p:nvSpPr>
        <p:spPr>
          <a:xfrm>
            <a:off x="-278467" y="2760955"/>
            <a:ext cx="8144134" cy="1571347"/>
          </a:xfrm>
        </p:spPr>
        <p:txBody>
          <a:bodyPr>
            <a:noAutofit/>
          </a:bodyPr>
          <a:lstStyle/>
          <a:p>
            <a:r>
              <a:rPr lang="pl-PL" sz="8000" dirty="0" smtClean="0"/>
              <a:t>CIEKAWOSTKI!</a:t>
            </a:r>
            <a:endParaRPr lang="pl-PL" sz="8000" dirty="0"/>
          </a:p>
        </p:txBody>
      </p:sp>
    </p:spTree>
    <p:extLst>
      <p:ext uri="{BB962C8B-B14F-4D97-AF65-F5344CB8AC3E}">
        <p14:creationId xmlns:p14="http://schemas.microsoft.com/office/powerpoint/2010/main" val="244098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92458" y="341028"/>
            <a:ext cx="10644325" cy="1373070"/>
          </a:xfrm>
        </p:spPr>
        <p:txBody>
          <a:bodyPr/>
          <a:lstStyle/>
          <a:p>
            <a:r>
              <a:rPr lang="pl-PL" sz="3200" dirty="0" smtClean="0"/>
              <a:t>Jedna plastikowa butelka rozkłada się 500 lat, a puszka od 200 do 400 lat.</a:t>
            </a:r>
            <a:endParaRPr lang="pl-PL" sz="32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041783" y="2692239"/>
            <a:ext cx="8144134" cy="1438591"/>
          </a:xfrm>
        </p:spPr>
        <p:txBody>
          <a:bodyPr>
            <a:normAutofit/>
          </a:bodyPr>
          <a:lstStyle/>
          <a:p>
            <a:r>
              <a:rPr lang="pl-PL" sz="3200" dirty="0" smtClean="0"/>
              <a:t>Jedna bateria może zatruć 400 litrów wody.</a:t>
            </a:r>
            <a:endParaRPr lang="pl-PL" sz="32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1399193" y="4408330"/>
            <a:ext cx="662622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/>
              <a:t>Do produkcji 1 tony papieru potrzeba 17 drzew. Te drzewa produkują w ciągu roku tlen dla 170 ludzi.</a:t>
            </a:r>
            <a:endParaRPr lang="pl-PL" sz="3200" dirty="0"/>
          </a:p>
        </p:txBody>
      </p:sp>
      <p:pic>
        <p:nvPicPr>
          <p:cNvPr id="10242" name="Picture 2" descr="Świat baterii - część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46" y="2850725"/>
            <a:ext cx="2913347" cy="1277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Zmięta Pusta Soda Lub Piwna Puszka Na Bielu Obraz Stock - Obraz złożonej z  aluminium, piwo: 1126526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466" y="1369427"/>
            <a:ext cx="1604043" cy="1182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Papier do kamishibai – Tibum Wydawnictwo Kamishibai – Papierowy Teat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458" y="4714043"/>
            <a:ext cx="2571044" cy="163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86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568823" y="754602"/>
            <a:ext cx="8540319" cy="6485851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pl-PL" sz="2800" dirty="0" smtClean="0"/>
              <a:t>Każda szklana butelka ponownie wprowadzona do obiegu pozwala na oszczędność energii, która by mogła służyć  do </a:t>
            </a:r>
            <a:r>
              <a:rPr lang="pl-PL" sz="2800" dirty="0" smtClean="0"/>
              <a:t>zasilenia</a:t>
            </a:r>
            <a:r>
              <a:rPr lang="pl-PL" sz="2800" dirty="0" smtClean="0"/>
              <a:t> </a:t>
            </a:r>
            <a:r>
              <a:rPr lang="pl-PL" sz="2800" dirty="0" smtClean="0"/>
              <a:t>100-watowej żarówki</a:t>
            </a:r>
            <a:r>
              <a:rPr lang="pl-PL" sz="2800" dirty="0" smtClean="0"/>
              <a:t>.</a:t>
            </a:r>
          </a:p>
          <a:p>
            <a:pPr algn="l"/>
            <a:endParaRPr lang="pl-PL" sz="2800" dirty="0" smtClean="0"/>
          </a:p>
          <a:p>
            <a:pPr algn="l"/>
            <a:endParaRPr lang="pl-PL" sz="2800" dirty="0"/>
          </a:p>
          <a:p>
            <a:pPr algn="l"/>
            <a:r>
              <a:rPr lang="pl-PL" sz="2800" dirty="0" smtClean="0"/>
              <a:t>Szklane produkty w </a:t>
            </a:r>
            <a:r>
              <a:rPr lang="pl-PL" sz="2800" dirty="0"/>
              <a:t>100% nadają się do </a:t>
            </a:r>
            <a:r>
              <a:rPr lang="pl-PL" sz="2800" dirty="0" smtClean="0"/>
              <a:t>recyklingu. Ponowny </a:t>
            </a:r>
            <a:r>
              <a:rPr lang="pl-PL" sz="2800" dirty="0"/>
              <a:t>przerób stosu gazet o wysokości 125 cm pozwała na uratowanie sześciometrowej sosny</a:t>
            </a:r>
            <a:r>
              <a:rPr lang="pl-PL" sz="2800" dirty="0" smtClean="0"/>
              <a:t>.</a:t>
            </a:r>
          </a:p>
          <a:p>
            <a:pPr algn="l"/>
            <a:endParaRPr lang="pl-PL" sz="2800" dirty="0"/>
          </a:p>
          <a:p>
            <a:pPr algn="l"/>
            <a:r>
              <a:rPr lang="pl-PL" sz="2800" dirty="0"/>
              <a:t>Około 2 miliony ptaków i ssaków wodnych ginie na świecie na skutek połknięcia plastikowych odpadów wrzucanych do mórz i oceanów</a:t>
            </a:r>
            <a:r>
              <a:rPr lang="pl-PL" sz="2800" dirty="0" smtClean="0"/>
              <a:t>. Przykładem rejonu zanieczyszczonego śmieciami jest Oceaniczna Plama Śmieci na Pacyfiku</a:t>
            </a:r>
            <a:r>
              <a:rPr lang="pl-PL" sz="2800" dirty="0" smtClean="0"/>
              <a:t>.</a:t>
            </a:r>
            <a:endParaRPr lang="pl-PL" sz="2800" dirty="0"/>
          </a:p>
          <a:p>
            <a:pPr algn="l"/>
            <a:r>
              <a:rPr lang="pl-PL" sz="2800" dirty="0" smtClean="0"/>
              <a:t>Ocenia się, że </a:t>
            </a:r>
            <a:r>
              <a:rPr lang="pl-PL" sz="2800" dirty="0" smtClean="0"/>
              <a:t>rocznie do mórz i oceanów trafia 10 mln ton plastiku.</a:t>
            </a:r>
            <a:endParaRPr lang="pl-PL" dirty="0"/>
          </a:p>
        </p:txBody>
      </p:sp>
      <p:pic>
        <p:nvPicPr>
          <p:cNvPr id="1026" name="Picture 2" descr="tylkoled &gt; ŻARÓWKA LED FILAMENT RETRO E27 4W ST64 EDIS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831" y="276638"/>
            <a:ext cx="1284004" cy="1880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osna zwyczajna – Wikipedia, wolna encyklope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61" y="1677880"/>
            <a:ext cx="2097049" cy="2544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Jak oczyścić ocean z plastiku? – W punkt 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10"/>
          <a:stretch/>
        </p:blipFill>
        <p:spPr bwMode="auto">
          <a:xfrm>
            <a:off x="11169" y="4394447"/>
            <a:ext cx="3557654" cy="211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79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Aluminium w kuchni - PrzyslijPrzepis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33" y="3660502"/>
            <a:ext cx="3527824" cy="233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ieluchy dla wcześniakó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319" y="4456590"/>
            <a:ext cx="3483006" cy="232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323424" y="327435"/>
            <a:ext cx="7119944" cy="3852909"/>
          </a:xfrm>
        </p:spPr>
        <p:txBody>
          <a:bodyPr>
            <a:noAutofit/>
          </a:bodyPr>
          <a:lstStyle/>
          <a:p>
            <a:pPr algn="l"/>
            <a:r>
              <a:rPr lang="pl-PL" sz="2800" dirty="0" smtClean="0"/>
              <a:t>1 litr zużytego oleju silnikowego wlanego do rzeki może zanieczyścić 1 milion litrów wody.</a:t>
            </a:r>
          </a:p>
          <a:p>
            <a:pPr algn="l"/>
            <a:endParaRPr lang="pl-PL" sz="2800" dirty="0" smtClean="0"/>
          </a:p>
          <a:p>
            <a:pPr algn="l"/>
            <a:endParaRPr lang="pl-PL" sz="2800" dirty="0"/>
          </a:p>
          <a:p>
            <a:pPr algn="l"/>
            <a:r>
              <a:rPr lang="pl-PL" sz="2800" dirty="0"/>
              <a:t>Stal i aluminium pochodząca z recyklingu opakowań metalowych może krążyć </a:t>
            </a:r>
            <a:r>
              <a:rPr lang="pl-PL" sz="2800" dirty="0" smtClean="0"/>
              <a:t>w </a:t>
            </a:r>
            <a:r>
              <a:rPr lang="pl-PL" sz="2800" dirty="0"/>
              <a:t>nieskończoność – bez </a:t>
            </a:r>
            <a:r>
              <a:rPr lang="pl-PL" sz="2800" dirty="0" smtClean="0"/>
              <a:t>utraty </a:t>
            </a:r>
            <a:r>
              <a:rPr lang="pl-PL" sz="2800" dirty="0"/>
              <a:t>jakości surowca</a:t>
            </a:r>
            <a:r>
              <a:rPr lang="pl-PL" sz="2800" dirty="0" smtClean="0"/>
              <a:t>.</a:t>
            </a:r>
          </a:p>
          <a:p>
            <a:pPr algn="l"/>
            <a:endParaRPr lang="pl-PL" sz="2800" dirty="0" smtClean="0"/>
          </a:p>
          <a:p>
            <a:pPr algn="l"/>
            <a:endParaRPr lang="pl-PL" sz="2800" dirty="0" smtClean="0"/>
          </a:p>
          <a:p>
            <a:r>
              <a:rPr lang="pl-PL" sz="2800" dirty="0"/>
              <a:t/>
            </a:r>
            <a:br>
              <a:rPr lang="pl-PL" sz="2800" dirty="0"/>
            </a:br>
            <a:endParaRPr lang="pl-PL" sz="2800" dirty="0"/>
          </a:p>
        </p:txBody>
      </p:sp>
      <p:pic>
        <p:nvPicPr>
          <p:cNvPr id="2052" name="Picture 4" descr="Stal nierdzewna a stal szlachetna – Chełchowsk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139" y="2300647"/>
            <a:ext cx="2818136" cy="187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Jaki olej silnikowy wybrać?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59" y="151475"/>
            <a:ext cx="2828431" cy="188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4811697" y="4394446"/>
            <a:ext cx="50336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Niezwykle wygodny dla matek i dzieci- pieluchy jednorazowe, po zużyciu zajmują aż 4% zawartości wszystkich wysypisk.</a:t>
            </a:r>
          </a:p>
          <a:p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30266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617423" y="2520645"/>
            <a:ext cx="2574577" cy="1373070"/>
          </a:xfrm>
        </p:spPr>
        <p:txBody>
          <a:bodyPr/>
          <a:lstStyle/>
          <a:p>
            <a:r>
              <a:rPr lang="pl-PL" dirty="0" smtClean="0"/>
              <a:t>Koniec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928898" y="431422"/>
            <a:ext cx="8144134" cy="6280095"/>
          </a:xfrm>
        </p:spPr>
        <p:txBody>
          <a:bodyPr>
            <a:normAutofit/>
          </a:bodyPr>
          <a:lstStyle/>
          <a:p>
            <a:r>
              <a:rPr lang="pl-PL" sz="1800" dirty="0" smtClean="0"/>
              <a:t>Używane strony:</a:t>
            </a:r>
          </a:p>
          <a:p>
            <a:pPr marL="342900" indent="-342900">
              <a:buFontTx/>
              <a:buChar char="-"/>
            </a:pPr>
            <a:r>
              <a:rPr lang="pl-PL" sz="1800" dirty="0" smtClean="0">
                <a:hlinkClick r:id="rId2"/>
              </a:rPr>
              <a:t>www.molnlycke.pl</a:t>
            </a:r>
            <a:endParaRPr lang="pl-PL" sz="1800" dirty="0" smtClean="0"/>
          </a:p>
          <a:p>
            <a:pPr marL="342900" indent="-342900">
              <a:buFontTx/>
              <a:buChar char="-"/>
            </a:pPr>
            <a:r>
              <a:rPr lang="pl-PL" sz="1800" dirty="0" smtClean="0">
                <a:hlinkClick r:id="rId3"/>
              </a:rPr>
              <a:t>www.ograniczamsie.com</a:t>
            </a:r>
            <a:endParaRPr lang="pl-PL" sz="1800" dirty="0" smtClean="0"/>
          </a:p>
          <a:p>
            <a:pPr marL="342900" indent="-342900">
              <a:buFontTx/>
              <a:buChar char="-"/>
            </a:pPr>
            <a:r>
              <a:rPr lang="pl-PL" dirty="0" smtClean="0">
                <a:hlinkClick r:id="rId4"/>
              </a:rPr>
              <a:t>www.lumi.pl</a:t>
            </a:r>
            <a:endParaRPr lang="pl-PL" dirty="0" smtClean="0"/>
          </a:p>
          <a:p>
            <a:pPr marL="342900" indent="-342900">
              <a:buFontTx/>
              <a:buChar char="-"/>
            </a:pPr>
            <a:r>
              <a:rPr lang="pl-PL" dirty="0" smtClean="0">
                <a:hlinkClick r:id="rId5"/>
              </a:rPr>
              <a:t>www.blizejzrodel.pl</a:t>
            </a:r>
            <a:endParaRPr lang="pl-PL" dirty="0" smtClean="0"/>
          </a:p>
          <a:p>
            <a:pPr marL="342900" indent="-342900">
              <a:buFontTx/>
              <a:buChar char="-"/>
            </a:pPr>
            <a:r>
              <a:rPr lang="pl-PL" dirty="0" smtClean="0">
                <a:hlinkClick r:id="rId6"/>
              </a:rPr>
              <a:t>www.ommer.pl</a:t>
            </a:r>
            <a:endParaRPr lang="pl-PL" dirty="0" smtClean="0"/>
          </a:p>
          <a:p>
            <a:pPr marL="342900" indent="-342900">
              <a:buFontTx/>
              <a:buChar char="-"/>
            </a:pPr>
            <a:r>
              <a:rPr lang="pl-PL" dirty="0" smtClean="0">
                <a:hlinkClick r:id="rId6"/>
              </a:rPr>
              <a:t>www.ommer.pl</a:t>
            </a:r>
            <a:endParaRPr lang="pl-PL" dirty="0" smtClean="0"/>
          </a:p>
          <a:p>
            <a:pPr marL="342900" indent="-342900">
              <a:buFontTx/>
              <a:buChar char="-"/>
            </a:pPr>
            <a:r>
              <a:rPr lang="pl-PL" dirty="0" smtClean="0">
                <a:hlinkClick r:id="rId7"/>
              </a:rPr>
              <a:t>www.rdc.pl</a:t>
            </a:r>
            <a:endParaRPr lang="pl-PL" dirty="0" smtClean="0"/>
          </a:p>
          <a:p>
            <a:pPr marL="342900" indent="-342900">
              <a:buFontTx/>
              <a:buChar char="-"/>
            </a:pPr>
            <a:r>
              <a:rPr lang="pl-PL" dirty="0" smtClean="0">
                <a:hlinkClick r:id="rId8"/>
              </a:rPr>
              <a:t>www.sadyogrody.pl</a:t>
            </a:r>
            <a:endParaRPr lang="pl-PL" dirty="0" smtClean="0"/>
          </a:p>
          <a:p>
            <a:pPr marL="342900" indent="-342900">
              <a:buFontTx/>
              <a:buChar char="-"/>
            </a:pPr>
            <a:r>
              <a:rPr lang="pl-PL" dirty="0" smtClean="0">
                <a:hlinkClick r:id="rId9"/>
              </a:rPr>
              <a:t>www.gockowiak.pl</a:t>
            </a:r>
            <a:endParaRPr lang="pl-PL" dirty="0" smtClean="0"/>
          </a:p>
          <a:p>
            <a:pPr marL="342900" indent="-342900">
              <a:buFontTx/>
              <a:buChar char="-"/>
            </a:pPr>
            <a:r>
              <a:rPr lang="pl-PL" dirty="0" smtClean="0">
                <a:hlinkClick r:id="rId10"/>
              </a:rPr>
              <a:t>www.naszesmieci.mos.gov.pl</a:t>
            </a:r>
            <a:endParaRPr lang="pl-PL" dirty="0" smtClean="0"/>
          </a:p>
          <a:p>
            <a:pPr marL="342900" indent="-342900">
              <a:buFontTx/>
              <a:buChar char="-"/>
            </a:pPr>
            <a:r>
              <a:rPr lang="pl-PL" dirty="0" smtClean="0">
                <a:hlinkClick r:id="rId11"/>
              </a:rPr>
              <a:t>www.dzienbezsmiecenia.pl</a:t>
            </a:r>
            <a:endParaRPr lang="pl-PL" dirty="0" smtClean="0"/>
          </a:p>
          <a:p>
            <a:pPr marL="342900" indent="-342900">
              <a:buFontTx/>
              <a:buChar char="-"/>
            </a:pPr>
            <a:r>
              <a:rPr lang="pl-PL" dirty="0" smtClean="0"/>
              <a:t>„Jak </a:t>
            </a:r>
            <a:r>
              <a:rPr lang="pl-PL" dirty="0"/>
              <a:t>to działa? Podręcznik dla klasy </a:t>
            </a:r>
            <a:r>
              <a:rPr lang="pl-PL" dirty="0" smtClean="0"/>
              <a:t>4”</a:t>
            </a:r>
            <a:endParaRPr lang="pl-PL" dirty="0"/>
          </a:p>
          <a:p>
            <a:pPr marL="342900" indent="-342900">
              <a:buFontTx/>
              <a:buChar char="-"/>
            </a:pPr>
            <a:r>
              <a:rPr lang="pl-PL" dirty="0" smtClean="0"/>
              <a:t>„321 </a:t>
            </a:r>
            <a:r>
              <a:rPr lang="pl-PL" dirty="0"/>
              <a:t>ciekawostek o </a:t>
            </a:r>
            <a:r>
              <a:rPr lang="pl-PL" dirty="0" smtClean="0"/>
              <a:t>świecie”</a:t>
            </a:r>
            <a:endParaRPr lang="pl-PL" dirty="0"/>
          </a:p>
          <a:p>
            <a:pPr marL="342900" indent="-342900">
              <a:buFontTx/>
              <a:buChar char="-"/>
            </a:pPr>
            <a:endParaRPr lang="pl-PL" dirty="0" smtClean="0"/>
          </a:p>
          <a:p>
            <a:pPr marL="342900" indent="-342900">
              <a:buFontTx/>
              <a:buChar char="-"/>
            </a:pPr>
            <a:endParaRPr lang="pl-PL" dirty="0" smtClean="0"/>
          </a:p>
          <a:p>
            <a:pPr marL="342900" indent="-342900">
              <a:buFontTx/>
              <a:buChar char="-"/>
            </a:pPr>
            <a:endParaRPr lang="pl-PL" dirty="0" smtClean="0"/>
          </a:p>
          <a:p>
            <a:pPr marL="342900" indent="-342900">
              <a:buFontTx/>
              <a:buChar char="-"/>
            </a:pPr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3442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437</TotalTime>
  <Words>819</Words>
  <Application>Microsoft Office PowerPoint</Application>
  <PresentationFormat>Panoramiczny</PresentationFormat>
  <Paragraphs>97</Paragraphs>
  <Slides>29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29</vt:i4>
      </vt:variant>
    </vt:vector>
  </HeadingPairs>
  <TitlesOfParts>
    <vt:vector size="32" baseType="lpstr">
      <vt:lpstr>Arial</vt:lpstr>
      <vt:lpstr>Trebuchet MS</vt:lpstr>
      <vt:lpstr>Berlin</vt:lpstr>
      <vt:lpstr>Pomogę środowisku</vt:lpstr>
      <vt:lpstr>Ziemia jest naszym wspólnym domem, więc powinniśmy o nią dbać, by przyszłe pokolenia też mogły na niej mieszkać oraz cieszyć się jej pięknem.</vt:lpstr>
      <vt:lpstr>Z drugiej jednak strony każdy z nas może w prosty sposób przyczynić się do poprawy jej stanu.</vt:lpstr>
      <vt:lpstr>Troską o środowisko jest rozsądne użytkowanie wody, ponieważ zasoby wody słodkiej na świecie są ograniczone.</vt:lpstr>
      <vt:lpstr>Zamykanie kurka podczas mycia zębów</vt:lpstr>
      <vt:lpstr>Podlewanie roślin deszczówką</vt:lpstr>
      <vt:lpstr>Papier</vt:lpstr>
      <vt:lpstr>Korzystanie  z odnawialnych źródeł energii.</vt:lpstr>
      <vt:lpstr>Oszczędzanie energii elektrycznej</vt:lpstr>
      <vt:lpstr>Jeżeli zauważy się śmieci w lesie można je podnieść i wyrzucić do kosza, a jeżeli znajdzie się w lesie dzikie wysypisko śmieci trzeba to zgłosić na policję.</vt:lpstr>
      <vt:lpstr>Torby zakupowe</vt:lpstr>
      <vt:lpstr>Rośliny</vt:lpstr>
      <vt:lpstr>Recykling</vt:lpstr>
      <vt:lpstr>Segregacja odpadów</vt:lpstr>
      <vt:lpstr>Oddzielanie opakowań od zawartości.</vt:lpstr>
      <vt:lpstr>Etykiety</vt:lpstr>
      <vt:lpstr>Puszki i inne pojemniki do przechowywania płynów</vt:lpstr>
      <vt:lpstr>Środki transportu</vt:lpstr>
      <vt:lpstr>Do jakich koszów jakie śmieci dawać?</vt:lpstr>
      <vt:lpstr>Papier</vt:lpstr>
      <vt:lpstr>Szkło</vt:lpstr>
      <vt:lpstr>Odpady zmieszane</vt:lpstr>
      <vt:lpstr>Plastik, metale</vt:lpstr>
      <vt:lpstr>Sprzęty elektroniczne</vt:lpstr>
      <vt:lpstr>Prezentacja programu PowerPoint</vt:lpstr>
      <vt:lpstr>Jedna plastikowa butelka rozkłada się 500 lat, a puszka od 200 do 400 lat.</vt:lpstr>
      <vt:lpstr>Prezentacja programu PowerPoint</vt:lpstr>
      <vt:lpstr>Prezentacja programu PowerPoint</vt:lpstr>
      <vt:lpstr>Koniec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Pomogę środowisku</dc:title>
  <dc:creator>Sygut Stanisław</dc:creator>
  <cp:lastModifiedBy>Sygut Stanisław</cp:lastModifiedBy>
  <cp:revision>44</cp:revision>
  <dcterms:created xsi:type="dcterms:W3CDTF">2021-04-05T09:08:49Z</dcterms:created>
  <dcterms:modified xsi:type="dcterms:W3CDTF">2021-04-18T12:07:07Z</dcterms:modified>
</cp:coreProperties>
</file>