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9" r:id="rId4"/>
    <p:sldId id="260" r:id="rId5"/>
    <p:sldId id="261" r:id="rId6"/>
    <p:sldId id="264" r:id="rId7"/>
    <p:sldId id="265" r:id="rId8"/>
    <p:sldId id="266" r:id="rId9"/>
    <p:sldId id="267" r:id="rId10"/>
    <p:sldId id="268" r:id="rId11"/>
    <p:sldId id="274" r:id="rId12"/>
    <p:sldId id="269" r:id="rId13"/>
    <p:sldId id="276" r:id="rId14"/>
    <p:sldId id="272" r:id="rId15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400EC88-92A3-4A82-987C-3C30E0C289A4}" v="807" dt="2021-04-26T10:44:23.134"/>
    <p1510:client id="{24263F97-C8FB-4BC2-8CBD-D32055F10AFC}" v="801" dt="2021-04-22T11:43:56.099"/>
    <p1510:client id="{6B7A3C60-B429-1028-D6E8-630D67F4DA2B}" v="432" dt="2021-04-26T10:04:20.773"/>
    <p1510:client id="{720740B4-57D1-76A0-5444-6842E3EE8ED3}" v="783" dt="2021-04-26T10:20:34.095"/>
    <p1510:client id="{84FCC19F-5057-2000-E263-ABBB6C2A75AA}" v="115" dt="2021-04-26T10:42:45.771"/>
    <p1510:client id="{B5B39685-F432-87BD-D29E-CC85F2BB2838}" v="985" dt="2021-04-26T10:41:05.105"/>
    <p1510:client id="{C4C9FA31-468A-25FB-202D-6B0033893E51}" v="572" dt="2021-04-26T10:42:24.00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725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5/1/2021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62843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5/1/2021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58348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5/1/2021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90651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5/1/2021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06066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5/1/2021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22953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5/1/2021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75939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5/1/2021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84969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5/1/2021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82764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5/1/2021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29259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5/1/2021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18980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5/1/2021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12923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5/1/2021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66968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524000" y="2070216"/>
            <a:ext cx="9144000" cy="1997308"/>
          </a:xfrm>
        </p:spPr>
        <p:txBody>
          <a:bodyPr>
            <a:normAutofit fontScale="90000"/>
          </a:bodyPr>
          <a:lstStyle/>
          <a:p>
            <a:r>
              <a:rPr lang="pl-PL" b="1" i="1" dirty="0">
                <a:latin typeface="Cavolini"/>
                <a:ea typeface="+mj-lt"/>
                <a:cs typeface="+mj-lt"/>
              </a:rPr>
              <a:t>100 rocznica wybuchu III powstania śląskiego</a:t>
            </a:r>
            <a:br>
              <a:rPr lang="pl-PL" b="1" i="1" dirty="0">
                <a:latin typeface="Cavolini"/>
                <a:ea typeface="+mj-lt"/>
                <a:cs typeface="+mj-lt"/>
              </a:rPr>
            </a:br>
            <a:endParaRPr lang="pl-PL" dirty="0">
              <a:cs typeface="Calibri Light"/>
            </a:endParaRP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524000" y="4215355"/>
            <a:ext cx="9144000" cy="1655762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pl-PL" sz="4400" dirty="0">
                <a:cs typeface="Calibri"/>
              </a:rPr>
              <a:t>Prezentacja</a:t>
            </a:r>
            <a:endParaRPr lang="pl-PL" sz="4400" dirty="0">
              <a:latin typeface="Cavolini"/>
              <a:cs typeface="Cavolini"/>
            </a:endParaRPr>
          </a:p>
        </p:txBody>
      </p:sp>
      <p:pic>
        <p:nvPicPr>
          <p:cNvPr id="4" name="Obraz 4" descr="Obraz zawierający tekst, pozujący, osoba, grupa&#10;&#10;Opis wygenerowany automatycznie">
            <a:extLst>
              <a:ext uri="{FF2B5EF4-FFF2-40B4-BE49-F238E27FC236}">
                <a16:creationId xmlns:a16="http://schemas.microsoft.com/office/drawing/2014/main" id="{24663869-C6E7-4E18-B76C-1D30958F7A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-420000">
            <a:off x="1035205" y="3910343"/>
            <a:ext cx="3263590" cy="2103900"/>
          </a:xfrm>
          <a:prstGeom prst="rect">
            <a:avLst/>
          </a:prstGeom>
        </p:spPr>
      </p:pic>
      <p:pic>
        <p:nvPicPr>
          <p:cNvPr id="5" name="Obraz 5" descr="Obraz zawierający tekst, budynek, zewnętrzne, stare&#10;&#10;Opis wygenerowany automatycznie">
            <a:extLst>
              <a:ext uri="{FF2B5EF4-FFF2-40B4-BE49-F238E27FC236}">
                <a16:creationId xmlns:a16="http://schemas.microsoft.com/office/drawing/2014/main" id="{56674BB7-E7EB-48FE-B2D8-BD96F59A88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480000">
            <a:off x="8097644" y="3862040"/>
            <a:ext cx="2966224" cy="19774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031716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9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9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5D1F849-E961-4868-B97D-EFF618F68E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b="1" i="1" dirty="0">
                <a:latin typeface="Cavolini"/>
                <a:cs typeface="Calibri Light"/>
              </a:rPr>
              <a:t>Jak doszło do wybuchu III powstania śląskiego?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3B63AAAA-0FEA-42F3-BBB1-779CBDCE583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383909" y="756424"/>
            <a:ext cx="5818651" cy="4564295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pl-PL" sz="1800" dirty="0">
                <a:ea typeface="+mn-lt"/>
                <a:cs typeface="+mn-lt"/>
              </a:rPr>
              <a:t>20 marca 1921 roku przeprowadzono na Górnym Śląsku zapowiedziany w Traktacie Wersalskim plebiscyt. Wzięło w nim udział 1190637 osób (97,5% ogółu uprawnionych), w tym 191308 (19,3%) tzw. emigrantów (osoby urodzone na obszarze plebiscytowym, ale już na nim nie mieszkające). Za przynależnością do państwa niemieckiego opowiedziało się 707393 (59,4%) głosujących, w tym 182 tys. „emigrantów”, a za przyłączeniem do Polski 479365 (40,3%) biorących udział w głosowaniu. W przeliczeniu na gminy Niemcy zwyciężyli w 834 gminach na 1510. Pełny sukces odnieśli w miastach.</a:t>
            </a:r>
            <a:endParaRPr lang="pl-PL" sz="1800" dirty="0">
              <a:cs typeface="Calibri"/>
            </a:endParaRPr>
          </a:p>
          <a:p>
            <a:r>
              <a:rPr lang="pl-PL" sz="1800" dirty="0">
                <a:ea typeface="+mn-lt"/>
                <a:cs typeface="+mn-lt"/>
              </a:rPr>
              <a:t>Brak porozumienia w Komisji Międzysojuszniczej, jak podzielić teren plebiscytowy po takim wyniku głosowania (Włosi i Anglicy proponowali przyłączenie do Polski tylko powiatów rybnickiego i pszczyńskiego, a więc bez kluczowego okręgu przemysłowego), skłonił Korfantego do zaproponowania własnego rozwiązania możliwego do przyjęcia przez stronę polską - granicy przebiegającej od południa wzdłuż biegu Odry, a potem do Olesna (tzw. Linia Korfantego). Brak zgody Komisji alianckiej w Opolu na takie rozwiązanie (strona polska posiadała wsparcie tylko Francuzów) skłonił Korfantego jeszcze raz do podjęcia decyzji o konieczności wywołania powstania.</a:t>
            </a:r>
            <a:endParaRPr lang="pl-PL" sz="1800" dirty="0">
              <a:cs typeface="Calibri"/>
            </a:endParaRPr>
          </a:p>
          <a:p>
            <a:endParaRPr lang="pl-PL" sz="1200" dirty="0">
              <a:cs typeface="Calibri"/>
            </a:endParaRPr>
          </a:p>
        </p:txBody>
      </p:sp>
      <p:pic>
        <p:nvPicPr>
          <p:cNvPr id="11" name="Obraz 11" descr="Obraz zawierający osoba, zewnętrzne, mundur wojskowy, stojące&#10;&#10;Opis wygenerowany automatycznie">
            <a:extLst>
              <a:ext uri="{FF2B5EF4-FFF2-40B4-BE49-F238E27FC236}">
                <a16:creationId xmlns:a16="http://schemas.microsoft.com/office/drawing/2014/main" id="{EB0F6D43-5C34-4359-A224-9A58CAAE86E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88164" y="2895653"/>
            <a:ext cx="4425176" cy="2516122"/>
          </a:xfrm>
        </p:spPr>
      </p:pic>
    </p:spTree>
    <p:extLst>
      <p:ext uri="{BB962C8B-B14F-4D97-AF65-F5344CB8AC3E}">
        <p14:creationId xmlns:p14="http://schemas.microsoft.com/office/powerpoint/2010/main" val="397185123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9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5D1F849-E961-4868-B97D-EFF618F68E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4250686" cy="1748672"/>
          </a:xfrm>
        </p:spPr>
        <p:txBody>
          <a:bodyPr>
            <a:normAutofit fontScale="90000"/>
          </a:bodyPr>
          <a:lstStyle/>
          <a:p>
            <a:r>
              <a:rPr lang="pl-PL" b="1" i="1" dirty="0">
                <a:latin typeface="Cavolini"/>
                <a:cs typeface="Calibri Light"/>
              </a:rPr>
              <a:t>W którym roku wybuchły  </a:t>
            </a:r>
            <a:br>
              <a:rPr lang="pl-PL" b="1" i="1" dirty="0">
                <a:latin typeface="Cavolini"/>
                <a:cs typeface="Calibri Light"/>
              </a:rPr>
            </a:br>
            <a:r>
              <a:rPr lang="pl-PL" b="1" i="1" dirty="0">
                <a:latin typeface="Cavolini"/>
                <a:cs typeface="Calibri Light"/>
              </a:rPr>
              <a:t>powstania śląskie?</a:t>
            </a:r>
          </a:p>
        </p:txBody>
      </p:sp>
      <p:pic>
        <p:nvPicPr>
          <p:cNvPr id="5" name="Obraz 5" descr="Obraz zawierający tekst, broń, pistolet&#10;&#10;Opis wygenerowany automatycznie">
            <a:extLst>
              <a:ext uri="{FF2B5EF4-FFF2-40B4-BE49-F238E27FC236}">
                <a16:creationId xmlns:a16="http://schemas.microsoft.com/office/drawing/2014/main" id="{28C1CFC7-CDA7-4207-AE81-75D7B5D3B5F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940452" y="717938"/>
            <a:ext cx="5159474" cy="5236038"/>
          </a:xfrm>
        </p:spPr>
      </p:pic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3B63AAAA-0FEA-42F3-BBB1-779CBDCE5835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endParaRPr lang="pl-PL" sz="2400" dirty="0">
              <a:ea typeface="+mn-lt"/>
              <a:cs typeface="+mn-lt"/>
            </a:endParaRPr>
          </a:p>
          <a:p>
            <a:r>
              <a:rPr lang="pl-PL" sz="2400" dirty="0">
                <a:ea typeface="+mn-lt"/>
                <a:cs typeface="+mn-lt"/>
              </a:rPr>
              <a:t>I </a:t>
            </a:r>
            <a:r>
              <a:rPr lang="pl-PL" sz="2400" b="1" dirty="0">
                <a:ea typeface="+mn-lt"/>
                <a:cs typeface="+mn-lt"/>
              </a:rPr>
              <a:t>powstanie śląskie</a:t>
            </a:r>
            <a:r>
              <a:rPr lang="pl-PL" sz="2400" dirty="0">
                <a:ea typeface="+mn-lt"/>
                <a:cs typeface="+mn-lt"/>
              </a:rPr>
              <a:t> – od 16 sierpnia do 24 sierpnia 1919 </a:t>
            </a:r>
            <a:r>
              <a:rPr lang="pl-PL" sz="2400" b="1" dirty="0">
                <a:ea typeface="+mn-lt"/>
                <a:cs typeface="+mn-lt"/>
              </a:rPr>
              <a:t>r</a:t>
            </a:r>
            <a:r>
              <a:rPr lang="pl-PL" sz="2400" dirty="0">
                <a:ea typeface="+mn-lt"/>
                <a:cs typeface="+mn-lt"/>
              </a:rPr>
              <a:t>. II </a:t>
            </a:r>
            <a:r>
              <a:rPr lang="pl-PL" sz="2400" b="1" dirty="0">
                <a:ea typeface="+mn-lt"/>
                <a:cs typeface="+mn-lt"/>
              </a:rPr>
              <a:t>powstanie śląskie</a:t>
            </a:r>
            <a:r>
              <a:rPr lang="pl-PL" sz="2400" dirty="0">
                <a:ea typeface="+mn-lt"/>
                <a:cs typeface="+mn-lt"/>
              </a:rPr>
              <a:t> – od 19/20 sierpnia do 25 sierpnia 1920 </a:t>
            </a:r>
            <a:r>
              <a:rPr lang="pl-PL" sz="2400" b="1" dirty="0">
                <a:ea typeface="+mn-lt"/>
                <a:cs typeface="+mn-lt"/>
              </a:rPr>
              <a:t>r</a:t>
            </a:r>
            <a:r>
              <a:rPr lang="pl-PL" sz="2400" dirty="0">
                <a:ea typeface="+mn-lt"/>
                <a:cs typeface="+mn-lt"/>
              </a:rPr>
              <a:t>. III </a:t>
            </a:r>
            <a:r>
              <a:rPr lang="pl-PL" sz="2400" b="1" dirty="0">
                <a:ea typeface="+mn-lt"/>
                <a:cs typeface="+mn-lt"/>
              </a:rPr>
              <a:t>powstanie śląskie</a:t>
            </a:r>
            <a:r>
              <a:rPr lang="pl-PL" sz="2400" dirty="0">
                <a:ea typeface="+mn-lt"/>
                <a:cs typeface="+mn-lt"/>
              </a:rPr>
              <a:t> – od 2/3 maja (już po plebiscycie) do 5 lipca 1921 </a:t>
            </a:r>
            <a:r>
              <a:rPr lang="pl-PL" sz="2400" b="1" dirty="0">
                <a:ea typeface="+mn-lt"/>
                <a:cs typeface="+mn-lt"/>
              </a:rPr>
              <a:t>r</a:t>
            </a:r>
            <a:r>
              <a:rPr lang="pl-PL" sz="2400" dirty="0">
                <a:ea typeface="+mn-lt"/>
                <a:cs typeface="+mn-lt"/>
              </a:rPr>
              <a:t>.</a:t>
            </a:r>
            <a:endParaRPr lang="pl-PL" sz="2400" dirty="0">
              <a:cs typeface="Calibri"/>
            </a:endParaRPr>
          </a:p>
          <a:p>
            <a:endParaRPr lang="pl-PL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4755772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9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5D1F849-E961-4868-B97D-EFF618F68E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5642" y="187712"/>
            <a:ext cx="3932237" cy="1600200"/>
          </a:xfrm>
        </p:spPr>
        <p:txBody>
          <a:bodyPr/>
          <a:lstStyle/>
          <a:p>
            <a:r>
              <a:rPr lang="pl-PL" b="1" i="1">
                <a:latin typeface="Cavolini"/>
                <a:cs typeface="Calibri Light"/>
              </a:rPr>
              <a:t>Fazy III powstania śląskiego</a:t>
            </a:r>
            <a:endParaRPr lang="pl-PL" b="1" i="1">
              <a:latin typeface="Cavolini"/>
            </a:endParaRPr>
          </a:p>
        </p:txBody>
      </p:sp>
      <p:pic>
        <p:nvPicPr>
          <p:cNvPr id="5" name="Obraz 5" descr="Obraz zawierający tekst, zewnętrzne, podłoże, stare&#10;&#10;Opis wygenerowany automatycznie">
            <a:extLst>
              <a:ext uri="{FF2B5EF4-FFF2-40B4-BE49-F238E27FC236}">
                <a16:creationId xmlns:a16="http://schemas.microsoft.com/office/drawing/2014/main" id="{9461A16A-BD75-4A26-AD92-BA604EE7B8F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01896" y="2214330"/>
            <a:ext cx="5131420" cy="3850888"/>
          </a:xfrm>
        </p:spPr>
      </p:pic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3B63AAAA-0FEA-42F3-BBB1-779CBDCE583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099446" y="561280"/>
            <a:ext cx="5010188" cy="5502855"/>
          </a:xfrm>
        </p:spPr>
        <p:txBody>
          <a:bodyPr vert="horz" lIns="91440" tIns="45720" rIns="91440" bIns="45720" rtlCol="0" anchor="t">
            <a:noAutofit/>
          </a:bodyPr>
          <a:lstStyle/>
          <a:p>
            <a:endParaRPr lang="pl-PL" sz="1800">
              <a:cs typeface="Calibri"/>
            </a:endParaRPr>
          </a:p>
          <a:p>
            <a:r>
              <a:rPr lang="pl-PL" sz="1800">
                <a:ea typeface="+mn-lt"/>
                <a:cs typeface="+mn-lt"/>
              </a:rPr>
              <a:t>Cztery fazy powstania:</a:t>
            </a:r>
            <a:endParaRPr lang="pl-PL" sz="1800">
              <a:cs typeface="Calibri"/>
            </a:endParaRPr>
          </a:p>
          <a:p>
            <a:pPr marL="285750" indent="-285750">
              <a:buFont typeface="Arial"/>
              <a:buChar char="•"/>
            </a:pPr>
            <a:r>
              <a:rPr lang="pl-PL" sz="1800">
                <a:ea typeface="+mn-lt"/>
                <a:cs typeface="+mn-lt"/>
              </a:rPr>
              <a:t>Pierwsza (3–10 maja) – powstańcy polscy opanowali tereny zakreślone „linią Korfantego”</a:t>
            </a:r>
            <a:endParaRPr lang="pl-PL" sz="1800">
              <a:cs typeface="Calibri"/>
            </a:endParaRPr>
          </a:p>
          <a:p>
            <a:pPr marL="285750" indent="-285750">
              <a:buFont typeface="Arial"/>
              <a:buChar char="•"/>
            </a:pPr>
            <a:r>
              <a:rPr lang="pl-PL" sz="1800">
                <a:ea typeface="+mn-lt"/>
                <a:cs typeface="+mn-lt"/>
              </a:rPr>
              <a:t>Druga (11–20 maja) – umocnili się na zdobytych rubieżach, broniąc łańcucha opanowanych miejscowości: </a:t>
            </a:r>
          </a:p>
          <a:p>
            <a:pPr marL="285750" indent="-285750">
              <a:buFont typeface="Arial"/>
              <a:buChar char="•"/>
            </a:pPr>
            <a:r>
              <a:rPr lang="pl-PL" sz="1800">
                <a:ea typeface="+mn-lt"/>
                <a:cs typeface="+mn-lt"/>
              </a:rPr>
              <a:t>Trzecia (21 maja – 6 czerwca) – gwałtowne walki podczas kontrakcji niemieckiej. Wtedy to rozegrała się bitwa o Górę Świętej Anny, którą powstańcy polscy utracili oraz Kędzierzyn, ale nie dopuścili do przerwania linii frontu i do wtargnięcia Niemców w głąb okręgu przemysłowego, oraz walki na południowym odcinku frontu bitwa pod Olzą:</a:t>
            </a:r>
            <a:endParaRPr lang="pl-PL" sz="1800">
              <a:cs typeface="Calibri"/>
            </a:endParaRPr>
          </a:p>
          <a:p>
            <a:pPr marL="285750" indent="-285750">
              <a:buFont typeface="Arial"/>
              <a:buChar char="•"/>
            </a:pPr>
            <a:r>
              <a:rPr lang="pl-PL" sz="1800">
                <a:ea typeface="+mn-lt"/>
                <a:cs typeface="+mn-lt"/>
              </a:rPr>
              <a:t>Czwarta (7–24 czerwca) – ustanie walk i rozpoczęcie pertraktacji rozejmowych, przy pośrednictwie aliantów. Polacy i Niemcy stopniowo wyprowadzali swoje oddziały z terenu plebiscytowego</a:t>
            </a:r>
            <a:endParaRPr lang="pl-PL" sz="1800" baseline="30000">
              <a:cs typeface="Calibri"/>
            </a:endParaRPr>
          </a:p>
          <a:p>
            <a:endParaRPr lang="pl-PL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53367594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9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5D1F849-E961-4868-B97D-EFF618F68E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i="1">
                <a:latin typeface="Cavolini"/>
                <a:cs typeface="Calibri Light"/>
              </a:rPr>
              <a:t>Symbole powstania śląskiego</a:t>
            </a:r>
            <a:endParaRPr lang="pl-PL" b="1" i="1">
              <a:latin typeface="Cavolini"/>
              <a:cs typeface="Cavolini"/>
            </a:endParaRPr>
          </a:p>
        </p:txBody>
      </p:sp>
      <p:pic>
        <p:nvPicPr>
          <p:cNvPr id="5" name="Obraz 5" descr="Obraz zawierający tekst&#10;&#10;Opis wygenerowany automatycznie">
            <a:extLst>
              <a:ext uri="{FF2B5EF4-FFF2-40B4-BE49-F238E27FC236}">
                <a16:creationId xmlns:a16="http://schemas.microsoft.com/office/drawing/2014/main" id="{8592C2D3-0811-46AE-80A1-D57007D0DFA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 rot="-300000">
            <a:off x="5063312" y="710774"/>
            <a:ext cx="3113049" cy="2332464"/>
          </a:xfrm>
        </p:spPr>
      </p:pic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3B63AAAA-0FEA-42F3-BBB1-779CBDCE583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74739" y="2308302"/>
            <a:ext cx="3932237" cy="3560686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r>
              <a:rPr lang="pl-PL" sz="2000" dirty="0">
                <a:ea typeface="+mn-lt"/>
                <a:cs typeface="+mn-lt"/>
              </a:rPr>
              <a:t>Kolekcja polskich odznaczeń i odznak, nadawanych za udział w powstaniach: państwowych oraz nieoficjalnych.</a:t>
            </a:r>
            <a:endParaRPr lang="pl-PL" sz="2000" dirty="0"/>
          </a:p>
          <a:p>
            <a:endParaRPr lang="pl-PL" sz="2000" dirty="0">
              <a:ea typeface="+mn-lt"/>
              <a:cs typeface="+mn-lt"/>
            </a:endParaRPr>
          </a:p>
          <a:p>
            <a:r>
              <a:rPr lang="pl-PL" sz="2000" dirty="0">
                <a:ea typeface="+mn-lt"/>
                <a:cs typeface="+mn-lt"/>
              </a:rPr>
              <a:t>Niektóre z nich to: </a:t>
            </a:r>
            <a:endParaRPr lang="pl-PL" dirty="0"/>
          </a:p>
          <a:p>
            <a:r>
              <a:rPr lang="pl-PL" sz="2000" dirty="0">
                <a:ea typeface="+mn-lt"/>
                <a:cs typeface="+mn-lt"/>
              </a:rPr>
              <a:t>-czaszka z napisem odział szturmowy</a:t>
            </a:r>
            <a:endParaRPr lang="pl-PL" dirty="0"/>
          </a:p>
          <a:p>
            <a:r>
              <a:rPr lang="pl-PL" sz="2000" dirty="0">
                <a:ea typeface="+mn-lt"/>
                <a:cs typeface="+mn-lt"/>
              </a:rPr>
              <a:t>-krzyż z napisem powstanie śląskie 1921r.</a:t>
            </a:r>
            <a:endParaRPr lang="pl-PL" dirty="0"/>
          </a:p>
          <a:p>
            <a:r>
              <a:rPr lang="pl-PL" sz="2000" dirty="0">
                <a:ea typeface="+mn-lt"/>
                <a:cs typeface="+mn-lt"/>
              </a:rPr>
              <a:t>-orzeł w krzyżu</a:t>
            </a:r>
            <a:endParaRPr lang="pl-PL" dirty="0"/>
          </a:p>
          <a:p>
            <a:endParaRPr lang="pl-PL" sz="2000" dirty="0">
              <a:cs typeface="Calibri"/>
            </a:endParaRPr>
          </a:p>
        </p:txBody>
      </p:sp>
      <p:pic>
        <p:nvPicPr>
          <p:cNvPr id="6" name="Obraz 6" descr="Obraz zawierający wyroby metalowe&#10;&#10;Opis wygenerowany automatycznie">
            <a:extLst>
              <a:ext uri="{FF2B5EF4-FFF2-40B4-BE49-F238E27FC236}">
                <a16:creationId xmlns:a16="http://schemas.microsoft.com/office/drawing/2014/main" id="{8C3ACB80-83EA-4D8B-B511-A28CB908F5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420000">
            <a:off x="9029184" y="1046124"/>
            <a:ext cx="2434682" cy="1866202"/>
          </a:xfrm>
          <a:prstGeom prst="rect">
            <a:avLst/>
          </a:prstGeom>
        </p:spPr>
      </p:pic>
      <p:pic>
        <p:nvPicPr>
          <p:cNvPr id="7" name="Obraz 7" descr="Obraz zawierający tekst&#10;&#10;Opis wygenerowany automatycznie">
            <a:extLst>
              <a:ext uri="{FF2B5EF4-FFF2-40B4-BE49-F238E27FC236}">
                <a16:creationId xmlns:a16="http://schemas.microsoft.com/office/drawing/2014/main" id="{8E3A4A13-53AA-4C2A-AD6F-4092B9E32EF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27201" y="3085170"/>
            <a:ext cx="2141499" cy="32989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309813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9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9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9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5D1F849-E961-4868-B97D-EFF618F68E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3600" b="1">
                <a:latin typeface="Cavolini"/>
                <a:cs typeface="Calibri Light"/>
              </a:rPr>
              <a:t>Uzbrojenie polskiej organizacji</a:t>
            </a:r>
            <a:r>
              <a:rPr lang="pl-PL" sz="3600" b="1">
                <a:latin typeface="Comic Sans MS"/>
                <a:cs typeface="Calibri Light"/>
              </a:rPr>
              <a:t> </a:t>
            </a:r>
          </a:p>
        </p:txBody>
      </p:sp>
      <p:pic>
        <p:nvPicPr>
          <p:cNvPr id="5" name="Picture 5">
            <a:extLst>
              <a:ext uri="{FF2B5EF4-FFF2-40B4-BE49-F238E27FC236}">
                <a16:creationId xmlns:a16="http://schemas.microsoft.com/office/drawing/2014/main" id="{D20FF26C-EB42-4CE0-B0B8-19C5AEEC964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300094" y="1181819"/>
            <a:ext cx="5808991" cy="4398572"/>
          </a:xfrm>
        </p:spPr>
      </p:pic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3B63AAAA-0FEA-42F3-BBB1-779CBDCE583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316192"/>
            <a:ext cx="3932237" cy="3811588"/>
          </a:xfrm>
        </p:spPr>
        <p:txBody>
          <a:bodyPr vert="horz" lIns="91440" tIns="45720" rIns="91440" bIns="45720" rtlCol="0" anchor="t">
            <a:normAutofit fontScale="92500" lnSpcReduction="10000"/>
          </a:bodyPr>
          <a:lstStyle/>
          <a:p>
            <a:r>
              <a:rPr lang="pl-PL" sz="2400" dirty="0">
                <a:cs typeface="Calibri"/>
              </a:rPr>
              <a:t>Przed wybuchem powstania, według danych polskich, dysponowano prawie 31 tys. karabinów ręcznych, 632 karabinami maszynowymi (lekkimi i ciężkimi), 3292 pistoletami i kilkudziesięcioma tysiącami granatów. W trakcie powstania to uzbrojenie rosło, pod koniec maja dysponowano już m.in. 50 działami, 16 pociągami pancernymi i kilkoma samochodami pancernymi.</a:t>
            </a:r>
            <a:endParaRPr lang="pl-PL" sz="2400" dirty="0"/>
          </a:p>
        </p:txBody>
      </p:sp>
    </p:spTree>
    <p:extLst>
      <p:ext uri="{BB962C8B-B14F-4D97-AF65-F5344CB8AC3E}">
        <p14:creationId xmlns:p14="http://schemas.microsoft.com/office/powerpoint/2010/main" val="139833940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9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5D1F849-E961-4868-B97D-EFF618F68E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557842"/>
            <a:ext cx="3932237" cy="1600200"/>
          </a:xfrm>
        </p:spPr>
        <p:txBody>
          <a:bodyPr/>
          <a:lstStyle/>
          <a:p>
            <a:r>
              <a:rPr lang="pl-PL" sz="3600" b="1">
                <a:latin typeface="Cavolini"/>
                <a:cs typeface="Calibri Light"/>
              </a:rPr>
              <a:t>Miejsca objęte powstaniem śląskim</a:t>
            </a:r>
            <a:r>
              <a:rPr lang="pl-PL">
                <a:cs typeface="Calibri Light"/>
              </a:rPr>
              <a:t> </a:t>
            </a:r>
            <a:endParaRPr lang="pl-PL"/>
          </a:p>
        </p:txBody>
      </p:sp>
      <p:pic>
        <p:nvPicPr>
          <p:cNvPr id="5" name="Picture 5">
            <a:extLst>
              <a:ext uri="{FF2B5EF4-FFF2-40B4-BE49-F238E27FC236}">
                <a16:creationId xmlns:a16="http://schemas.microsoft.com/office/drawing/2014/main" id="{80885EFD-2F7C-40B1-9AD7-0C37D17F253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169302" y="987425"/>
            <a:ext cx="4645669" cy="5161172"/>
          </a:xfrm>
        </p:spPr>
      </p:pic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3B63AAAA-0FEA-42F3-BBB1-779CBDCE583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488721"/>
            <a:ext cx="3932237" cy="381158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pl-PL" sz="3200" dirty="0">
                <a:cs typeface="Calibri"/>
              </a:rPr>
              <a:t>Powstanie objęło głównie powiaty pszczyński, rybnicki, tarnogórski, lubliniecki, oleski          i kluczborski.</a:t>
            </a:r>
            <a:endParaRPr lang="pl-PL" sz="3200" dirty="0"/>
          </a:p>
        </p:txBody>
      </p:sp>
    </p:spTree>
    <p:extLst>
      <p:ext uri="{BB962C8B-B14F-4D97-AF65-F5344CB8AC3E}">
        <p14:creationId xmlns:p14="http://schemas.microsoft.com/office/powerpoint/2010/main" val="236414717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9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B736D1C-FC3B-442D-818F-5D0C92D5D9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z="3600" b="1">
                <a:latin typeface="Cavolini"/>
                <a:cs typeface="Calibri Light"/>
              </a:rPr>
              <a:t>Dowódcy powstania śląskiego</a:t>
            </a:r>
            <a:r>
              <a:rPr lang="pl-PL" b="1">
                <a:latin typeface="Cavolini"/>
                <a:cs typeface="Calibri Light"/>
              </a:rPr>
              <a:t> </a:t>
            </a:r>
            <a:endParaRPr lang="pl-PL" b="1">
              <a:latin typeface="Cavolini"/>
            </a:endParaRPr>
          </a:p>
        </p:txBody>
      </p:sp>
      <p:pic>
        <p:nvPicPr>
          <p:cNvPr id="5" name="Obraz 5">
            <a:extLst>
              <a:ext uri="{FF2B5EF4-FFF2-40B4-BE49-F238E27FC236}">
                <a16:creationId xmlns:a16="http://schemas.microsoft.com/office/drawing/2014/main" id="{D9325F79-C976-4F42-8FDB-9B9994A8F64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90647" y="1030006"/>
            <a:ext cx="6790426" cy="4383635"/>
          </a:xfrm>
        </p:spPr>
      </p:pic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88A7CACB-538C-4841-975A-75BBCD3266E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96656" y="2517476"/>
            <a:ext cx="3932237" cy="381158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pl-PL" sz="2400" b="1" dirty="0">
                <a:cs typeface="Calibri"/>
              </a:rPr>
              <a:t>Dowódcy polscy:</a:t>
            </a:r>
          </a:p>
          <a:p>
            <a:r>
              <a:rPr lang="pl-PL" sz="2400" dirty="0">
                <a:ea typeface="+mn-lt"/>
                <a:cs typeface="+mn-lt"/>
              </a:rPr>
              <a:t>Wojciech </a:t>
            </a:r>
            <a:r>
              <a:rPr lang="pl-PL" sz="2400" dirty="0" err="1">
                <a:ea typeface="+mn-lt"/>
                <a:cs typeface="+mn-lt"/>
              </a:rPr>
              <a:t>Konfarty</a:t>
            </a:r>
            <a:r>
              <a:rPr lang="pl-PL" sz="2400" dirty="0">
                <a:ea typeface="+mn-lt"/>
                <a:cs typeface="+mn-lt"/>
              </a:rPr>
              <a:t>,</a:t>
            </a:r>
          </a:p>
          <a:p>
            <a:r>
              <a:rPr lang="pl-PL" sz="2400" dirty="0">
                <a:ea typeface="+mn-lt"/>
                <a:cs typeface="+mn-lt"/>
              </a:rPr>
              <a:t>Maciej Mielżyński,</a:t>
            </a:r>
          </a:p>
          <a:p>
            <a:r>
              <a:rPr lang="pl-PL" sz="2400" dirty="0">
                <a:ea typeface="+mn-lt"/>
                <a:cs typeface="+mn-lt"/>
              </a:rPr>
              <a:t>Kazimierz </a:t>
            </a:r>
            <a:r>
              <a:rPr lang="pl-PL" sz="2400" dirty="0" err="1">
                <a:ea typeface="+mn-lt"/>
                <a:cs typeface="+mn-lt"/>
              </a:rPr>
              <a:t>Zenkteller</a:t>
            </a:r>
            <a:r>
              <a:rPr lang="pl-PL" sz="2400" dirty="0">
                <a:ea typeface="+mn-lt"/>
                <a:cs typeface="+mn-lt"/>
              </a:rPr>
              <a:t>.</a:t>
            </a:r>
          </a:p>
          <a:p>
            <a:endParaRPr lang="pl-PL" sz="2400" dirty="0">
              <a:cs typeface="Calibri"/>
            </a:endParaRPr>
          </a:p>
          <a:p>
            <a:r>
              <a:rPr lang="pl-PL" sz="2400" b="1" dirty="0">
                <a:cs typeface="Calibri"/>
              </a:rPr>
              <a:t>Dowódcy niemieccy:</a:t>
            </a:r>
          </a:p>
          <a:p>
            <a:r>
              <a:rPr lang="pl-PL" sz="2400" dirty="0">
                <a:cs typeface="Calibri"/>
              </a:rPr>
              <a:t>Karl  </a:t>
            </a:r>
            <a:r>
              <a:rPr lang="pl-PL" sz="2400" dirty="0" err="1">
                <a:cs typeface="Calibri"/>
              </a:rPr>
              <a:t>Hoefer</a:t>
            </a:r>
            <a:r>
              <a:rPr lang="pl-PL" sz="2400" dirty="0">
                <a:cs typeface="Calibri"/>
              </a:rPr>
              <a:t> </a:t>
            </a:r>
          </a:p>
          <a:p>
            <a:endParaRPr lang="pl-PL" sz="2400" dirty="0">
              <a:cs typeface="Calibri"/>
            </a:endParaRPr>
          </a:p>
          <a:p>
            <a:endParaRPr lang="pl-PL" sz="2000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96919476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#ppt_h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down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B736D1C-FC3B-442D-818F-5D0C92D5D9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701615"/>
            <a:ext cx="3932237" cy="1600200"/>
          </a:xfrm>
        </p:spPr>
        <p:txBody>
          <a:bodyPr>
            <a:normAutofit/>
          </a:bodyPr>
          <a:lstStyle/>
          <a:p>
            <a:r>
              <a:rPr lang="pl-PL" sz="3600" b="1">
                <a:latin typeface="Cavolini"/>
                <a:cs typeface="Calibri Light"/>
              </a:rPr>
              <a:t>Bitwy podczas powstania śląskiego</a:t>
            </a:r>
            <a:endParaRPr lang="pl-PL" sz="3600" b="1">
              <a:latin typeface="Cavolini"/>
            </a:endParaRPr>
          </a:p>
        </p:txBody>
      </p:sp>
      <p:pic>
        <p:nvPicPr>
          <p:cNvPr id="5" name="Obraz 5" descr="Obraz zawierający tekst, zewnętrzne, osoba, osoby&#10;&#10;Opis wygenerowany automatycznie">
            <a:extLst>
              <a:ext uri="{FF2B5EF4-FFF2-40B4-BE49-F238E27FC236}">
                <a16:creationId xmlns:a16="http://schemas.microsoft.com/office/drawing/2014/main" id="{DDBD4FBF-E27F-4629-985E-C08EA32998F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596897" y="1257840"/>
            <a:ext cx="5747347" cy="4361550"/>
          </a:xfrm>
        </p:spPr>
      </p:pic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D7C489F8-8505-43A3-BB12-BAFC5941119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646872"/>
            <a:ext cx="3932237" cy="3294004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pl-PL" sz="2800" dirty="0">
                <a:cs typeface="Calibri"/>
              </a:rPr>
              <a:t>Podczas III powstania doszło do 2 poważnych bitew powstańców z Niemcami w rejonie Góry św. Anny i pod Olzą </a:t>
            </a:r>
            <a:endParaRPr lang="pl-PL" sz="2800" dirty="0"/>
          </a:p>
        </p:txBody>
      </p:sp>
    </p:spTree>
    <p:extLst>
      <p:ext uri="{BB962C8B-B14F-4D97-AF65-F5344CB8AC3E}">
        <p14:creationId xmlns:p14="http://schemas.microsoft.com/office/powerpoint/2010/main" val="280488360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#ppt_h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down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B736D1C-FC3B-442D-818F-5D0C92D5D9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3600" b="1">
                <a:latin typeface="Cavolini"/>
                <a:cs typeface="Calibri Light"/>
              </a:rPr>
              <a:t>Przyczyny i skutki </a:t>
            </a:r>
            <a:endParaRPr lang="pl-PL" sz="3600" b="1">
              <a:latin typeface="Cavolini"/>
            </a:endParaRP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EA9DA9B5-588B-41C3-8EE8-EA0154194C1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143664"/>
            <a:ext cx="3932237" cy="381158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pl-PL" sz="2400" b="1" dirty="0">
                <a:cs typeface="Calibri"/>
              </a:rPr>
              <a:t>Przyczyny: </a:t>
            </a:r>
            <a:r>
              <a:rPr lang="pl-PL" sz="2400" dirty="0">
                <a:ea typeface="+mn-lt"/>
                <a:cs typeface="+mn-lt"/>
              </a:rPr>
              <a:t>spór o przynależność państwową śląska , terror niemieckich oddziałów paramilitarnych</a:t>
            </a:r>
          </a:p>
          <a:p>
            <a:r>
              <a:rPr lang="pl-PL" sz="2400" b="1" dirty="0">
                <a:cs typeface="Calibri"/>
              </a:rPr>
              <a:t>Skutki: </a:t>
            </a:r>
            <a:r>
              <a:rPr lang="pl-PL" sz="2400" dirty="0">
                <a:ea typeface="+mn-lt"/>
                <a:cs typeface="+mn-lt"/>
              </a:rPr>
              <a:t>zwycięstwo powstańców; usunięcie z obszaru plebiscytowego niemieckich organów bezpieczeństwa</a:t>
            </a:r>
            <a:endParaRPr lang="pl-PL" sz="2400" dirty="0">
              <a:cs typeface="Calibri"/>
            </a:endParaRPr>
          </a:p>
        </p:txBody>
      </p:sp>
      <p:pic>
        <p:nvPicPr>
          <p:cNvPr id="3" name="Obraz 4" descr="Obraz zawierający tekst, drzewo, zewnętrzne, znak&#10;&#10;Opis wygenerowany automatycznie">
            <a:extLst>
              <a:ext uri="{FF2B5EF4-FFF2-40B4-BE49-F238E27FC236}">
                <a16:creationId xmlns:a16="http://schemas.microsoft.com/office/drawing/2014/main" id="{8D19E5D3-B2B0-4893-83B3-C131E8EAB9B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356435" y="1364052"/>
            <a:ext cx="5998233" cy="4091615"/>
          </a:xfrm>
        </p:spPr>
      </p:pic>
    </p:spTree>
    <p:extLst>
      <p:ext uri="{BB962C8B-B14F-4D97-AF65-F5344CB8AC3E}">
        <p14:creationId xmlns:p14="http://schemas.microsoft.com/office/powerpoint/2010/main" val="107744427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#ppt_h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down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F55C706-21A2-430D-96FA-3F8E44C0A0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13426"/>
            <a:ext cx="3932237" cy="1600200"/>
          </a:xfrm>
        </p:spPr>
        <p:txBody>
          <a:bodyPr/>
          <a:lstStyle/>
          <a:p>
            <a:r>
              <a:rPr lang="pl-PL" sz="4000" b="1" dirty="0">
                <a:latin typeface="Cavolini"/>
                <a:cs typeface="Calibri Light"/>
              </a:rPr>
              <a:t>Wyniki powstań</a:t>
            </a:r>
            <a:r>
              <a:rPr lang="pl-PL" b="1" dirty="0">
                <a:cs typeface="Calibri Light"/>
              </a:rPr>
              <a:t> </a:t>
            </a:r>
            <a:endParaRPr lang="pl-PL" b="1" dirty="0"/>
          </a:p>
        </p:txBody>
      </p:sp>
      <p:pic>
        <p:nvPicPr>
          <p:cNvPr id="5" name="Obraz 5">
            <a:extLst>
              <a:ext uri="{FF2B5EF4-FFF2-40B4-BE49-F238E27FC236}">
                <a16:creationId xmlns:a16="http://schemas.microsoft.com/office/drawing/2014/main" id="{41847557-0E10-4B22-A026-3BFA04D226E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183188" y="1051467"/>
            <a:ext cx="6172200" cy="4745540"/>
          </a:xfrm>
        </p:spPr>
      </p:pic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B1CCCA46-F6BC-4E89-BF18-0EC8BD8F8B9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24769" y="2589362"/>
            <a:ext cx="3932237" cy="381158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pl-PL" sz="2800" b="1">
                <a:cs typeface="Calibri"/>
              </a:rPr>
              <a:t>I powstanie: </a:t>
            </a:r>
            <a:r>
              <a:rPr lang="pl-PL" sz="2800">
                <a:cs typeface="Calibri"/>
              </a:rPr>
              <a:t>przegrana powstańców </a:t>
            </a:r>
          </a:p>
          <a:p>
            <a:r>
              <a:rPr lang="pl-PL" sz="2800" b="1">
                <a:cs typeface="Calibri"/>
              </a:rPr>
              <a:t>II powstanie:</a:t>
            </a:r>
            <a:r>
              <a:rPr lang="pl-PL" sz="2800">
                <a:cs typeface="Calibri"/>
              </a:rPr>
              <a:t> zwycięstwo powstańców </a:t>
            </a:r>
          </a:p>
          <a:p>
            <a:r>
              <a:rPr lang="pl-PL" sz="2800" b="1">
                <a:cs typeface="Calibri"/>
              </a:rPr>
              <a:t>III powstanie: </a:t>
            </a:r>
            <a:r>
              <a:rPr lang="pl-PL" sz="2800">
                <a:cs typeface="Calibri"/>
              </a:rPr>
              <a:t>rozejm i podział górnego śląska </a:t>
            </a:r>
          </a:p>
        </p:txBody>
      </p:sp>
    </p:spTree>
    <p:extLst>
      <p:ext uri="{BB962C8B-B14F-4D97-AF65-F5344CB8AC3E}">
        <p14:creationId xmlns:p14="http://schemas.microsoft.com/office/powerpoint/2010/main" val="18244868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B736D1C-FC3B-442D-818F-5D0C92D5D9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7335" y="-276046"/>
            <a:ext cx="3932237" cy="1327031"/>
          </a:xfrm>
        </p:spPr>
        <p:txBody>
          <a:bodyPr>
            <a:normAutofit/>
          </a:bodyPr>
          <a:lstStyle/>
          <a:p>
            <a:r>
              <a:rPr lang="pl-PL" sz="4400" b="1">
                <a:latin typeface="Cavolini"/>
                <a:cs typeface="Calibri Light"/>
              </a:rPr>
              <a:t>Zabytki</a:t>
            </a:r>
            <a:endParaRPr lang="pl-PL" sz="4400" b="1">
              <a:latin typeface="Cavolini"/>
            </a:endParaRPr>
          </a:p>
        </p:txBody>
      </p:sp>
      <p:pic>
        <p:nvPicPr>
          <p:cNvPr id="5" name="Obraz 5">
            <a:extLst>
              <a:ext uri="{FF2B5EF4-FFF2-40B4-BE49-F238E27FC236}">
                <a16:creationId xmlns:a16="http://schemas.microsoft.com/office/drawing/2014/main" id="{A34556FD-6BA8-490D-AB2D-CE27915DE76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408060" y="987425"/>
            <a:ext cx="5722455" cy="4873625"/>
          </a:xfrm>
        </p:spPr>
      </p:pic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E2D88BD0-38BA-48A4-BDAF-F0540766517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53524" y="1396041"/>
            <a:ext cx="3932237" cy="4873625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285750" indent="-285750">
              <a:buChar char="•"/>
            </a:pPr>
            <a:r>
              <a:rPr lang="pl-PL" sz="2400" dirty="0">
                <a:ea typeface="+mn-lt"/>
                <a:cs typeface="+mn-lt"/>
              </a:rPr>
              <a:t>Pomnik Powstańców Śląskich w Katowicach</a:t>
            </a:r>
          </a:p>
          <a:p>
            <a:endParaRPr lang="pl-PL" sz="2400" dirty="0">
              <a:ea typeface="+mn-lt"/>
              <a:cs typeface="+mn-lt"/>
            </a:endParaRPr>
          </a:p>
          <a:p>
            <a:pPr marL="285750" indent="-285750">
              <a:buChar char="•"/>
            </a:pPr>
            <a:r>
              <a:rPr lang="pl-PL" sz="2400" dirty="0">
                <a:ea typeface="+mn-lt"/>
                <a:cs typeface="+mn-lt"/>
              </a:rPr>
              <a:t>Pomnik w Wodzisławiu Śląskim w hołdzie powstańcom poległym w bitwie pod Olzą</a:t>
            </a:r>
          </a:p>
          <a:p>
            <a:endParaRPr lang="pl-PL" sz="2400" dirty="0">
              <a:ea typeface="+mn-lt"/>
              <a:cs typeface="+mn-lt"/>
            </a:endParaRPr>
          </a:p>
          <a:p>
            <a:pPr marL="285750" indent="-285750">
              <a:buChar char="•"/>
            </a:pPr>
            <a:r>
              <a:rPr lang="pl-PL" sz="2400" dirty="0"/>
              <a:t>Pomnik Powstańców Śląskich – Tychy</a:t>
            </a:r>
          </a:p>
          <a:p>
            <a:endParaRPr lang="pl-PL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2400" dirty="0"/>
              <a:t> Pomnik Powstańca Śląskiego- Chorzów</a:t>
            </a:r>
            <a:endParaRPr lang="pl-PL" sz="2400" dirty="0">
              <a:cs typeface="Calibri"/>
            </a:endParaRPr>
          </a:p>
          <a:p>
            <a:endParaRPr lang="pl-PL" sz="2400" dirty="0">
              <a:cs typeface="Calibri" panose="020F0502020204030204"/>
            </a:endParaRPr>
          </a:p>
          <a:p>
            <a:pPr algn="ctr"/>
            <a:endParaRPr lang="pl-PL" sz="2400" cap="all" dirty="0">
              <a:cs typeface="Calibri"/>
            </a:endParaRPr>
          </a:p>
          <a:p>
            <a:pPr algn="ctr">
              <a:buChar char="•"/>
            </a:pPr>
            <a:endParaRPr lang="pl-PL" dirty="0"/>
          </a:p>
          <a:p>
            <a:pPr algn="ctr">
              <a:buChar char="•"/>
            </a:pPr>
            <a:endParaRPr lang="pl-PL" dirty="0"/>
          </a:p>
          <a:p>
            <a:pPr marL="285750" indent="-285750" algn="ctr">
              <a:buChar char="•"/>
            </a:pPr>
            <a:endParaRPr lang="pl-PL" sz="2400" cap="all" dirty="0">
              <a:cs typeface="Calibri"/>
            </a:endParaRPr>
          </a:p>
          <a:p>
            <a:pPr marL="285750" indent="-285750" algn="ctr">
              <a:buChar char="•"/>
            </a:pPr>
            <a:endParaRPr lang="pl-PL" sz="2400" cap="all" dirty="0">
              <a:cs typeface="Calibri"/>
            </a:endParaRPr>
          </a:p>
          <a:p>
            <a:pPr marL="285750" indent="-285750">
              <a:buChar char="•"/>
            </a:pPr>
            <a:endParaRPr lang="pl-PL" dirty="0">
              <a:cs typeface="Calibri"/>
            </a:endParaRPr>
          </a:p>
          <a:p>
            <a:endParaRPr lang="pl-PL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92631256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B736D1C-FC3B-442D-818F-5D0C92D5D9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b="1">
                <a:latin typeface="Cavolini"/>
                <a:cs typeface="Calibri Light"/>
              </a:rPr>
              <a:t>Prezentacje przygotowali: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CA082550-0B73-475B-AE5D-776C2CF736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96937" y="1955021"/>
            <a:ext cx="11621429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pl-PL">
                <a:cs typeface="Calibri" panose="020F0502020204030204"/>
              </a:rPr>
              <a:t>   </a:t>
            </a:r>
          </a:p>
          <a:p>
            <a:pPr marL="0" indent="0">
              <a:buNone/>
            </a:pPr>
            <a:r>
              <a:rPr lang="pl-PL">
                <a:cs typeface="Calibri" panose="020F0502020204030204"/>
              </a:rPr>
              <a:t>             Alicja Glenc, </a:t>
            </a:r>
            <a:r>
              <a:rPr lang="pl-PL" sz="3200">
                <a:cs typeface="Calibri" panose="020F0502020204030204"/>
              </a:rPr>
              <a:t>Alicja Grzonka, Julia Cuber i Jan Sitek  </a:t>
            </a:r>
          </a:p>
        </p:txBody>
      </p:sp>
      <p:pic>
        <p:nvPicPr>
          <p:cNvPr id="4" name="Obraz 4" descr="Obraz zawierający osoba, zewnętrzne, drzewo, mundur wojskowy&#10;&#10;Opis wygenerowany automatycznie">
            <a:extLst>
              <a:ext uri="{FF2B5EF4-FFF2-40B4-BE49-F238E27FC236}">
                <a16:creationId xmlns:a16="http://schemas.microsoft.com/office/drawing/2014/main" id="{222A127A-7419-47F1-A312-ED166ED317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67959" y="3648534"/>
            <a:ext cx="4434467" cy="24580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607341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#ppt_h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down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1A07589-FDEC-4783-89CA-709C9EB0D3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4800" b="1">
                <a:latin typeface="Cavolini"/>
                <a:cs typeface="Calibri Light"/>
              </a:rPr>
              <a:t>Źródła</a:t>
            </a:r>
            <a:endParaRPr lang="pl-PL" sz="4800" b="1">
              <a:latin typeface="Cavolini"/>
            </a:endParaRP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64846E41-64C8-4AF7-ABD2-343F500965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pl-PL">
                <a:cs typeface="Calibri"/>
              </a:rPr>
              <a:t>Wikipedia</a:t>
            </a:r>
          </a:p>
          <a:p>
            <a:r>
              <a:rPr lang="pl-PL">
                <a:ea typeface="+mn-lt"/>
                <a:cs typeface="+mn-lt"/>
              </a:rPr>
              <a:t>Historia powstań śląskich - Województwo Śląskie - 100 lecie Powstań Śląskich (slaskie.pl)</a:t>
            </a:r>
          </a:p>
          <a:p>
            <a:endParaRPr lang="pl-PL">
              <a:cs typeface="Calibri"/>
            </a:endParaRPr>
          </a:p>
        </p:txBody>
      </p:sp>
      <p:pic>
        <p:nvPicPr>
          <p:cNvPr id="4" name="Obraz 4" descr="Obraz zawierający osoba, trzymający, ręka, zdalny&#10;&#10;Opis wygenerowany automatycznie">
            <a:extLst>
              <a:ext uri="{FF2B5EF4-FFF2-40B4-BE49-F238E27FC236}">
                <a16:creationId xmlns:a16="http://schemas.microsoft.com/office/drawing/2014/main" id="{210583C3-58E6-4665-AD17-980130C97A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50865" y="3564651"/>
            <a:ext cx="2080117" cy="2595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99065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#ppt_h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down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680</Words>
  <Application>Microsoft Office PowerPoint</Application>
  <PresentationFormat>Panoramiczny</PresentationFormat>
  <Paragraphs>63</Paragraphs>
  <Slides>14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5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14</vt:i4>
      </vt:variant>
    </vt:vector>
  </HeadingPairs>
  <TitlesOfParts>
    <vt:vector size="20" baseType="lpstr">
      <vt:lpstr>Arial</vt:lpstr>
      <vt:lpstr>Calibri</vt:lpstr>
      <vt:lpstr>Calibri Light</vt:lpstr>
      <vt:lpstr>Cavolini</vt:lpstr>
      <vt:lpstr>Comic Sans MS</vt:lpstr>
      <vt:lpstr>Office Theme</vt:lpstr>
      <vt:lpstr>100 rocznica wybuchu III powstania śląskiego </vt:lpstr>
      <vt:lpstr>Jak doszło do wybuchu III powstania śląskiego?</vt:lpstr>
      <vt:lpstr>W którym roku wybuchły   powstania śląskie?</vt:lpstr>
      <vt:lpstr>Fazy III powstania śląskiego</vt:lpstr>
      <vt:lpstr>Symbole powstania śląskiego</vt:lpstr>
      <vt:lpstr>Uzbrojenie polskiej organizacji </vt:lpstr>
      <vt:lpstr>Miejsca objęte powstaniem śląskim </vt:lpstr>
      <vt:lpstr>Dowódcy powstania śląskiego </vt:lpstr>
      <vt:lpstr>Bitwy podczas powstania śląskiego</vt:lpstr>
      <vt:lpstr>Przyczyny i skutki </vt:lpstr>
      <vt:lpstr>Wyniki powstań </vt:lpstr>
      <vt:lpstr>Zabytki</vt:lpstr>
      <vt:lpstr>Prezentacje przygotowali:</vt:lpstr>
      <vt:lpstr>Źródła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/>
  <cp:lastModifiedBy>Luiza Dworok</cp:lastModifiedBy>
  <cp:revision>5</cp:revision>
  <dcterms:created xsi:type="dcterms:W3CDTF">2021-04-22T11:01:56Z</dcterms:created>
  <dcterms:modified xsi:type="dcterms:W3CDTF">2021-05-01T15:40:35Z</dcterms:modified>
</cp:coreProperties>
</file>