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5" r:id="rId5"/>
    <p:sldId id="260" r:id="rId6"/>
    <p:sldId id="261" r:id="rId7"/>
    <p:sldId id="262" r:id="rId8"/>
    <p:sldId id="263" r:id="rId9"/>
    <p:sldId id="264" r:id="rId10"/>
    <p:sldId id="272" r:id="rId11"/>
    <p:sldId id="269" r:id="rId12"/>
    <p:sldId id="267" r:id="rId13"/>
    <p:sldId id="270" r:id="rId14"/>
    <p:sldId id="271" r:id="rId15"/>
    <p:sldId id="27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pl-PL"/>
              <a:t>Kliknij, aby edytować styl</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nchor="ct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pl-PL"/>
              <a:t>Kliknij, aby edytować styl</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B61BEF0D-F0BB-DE4B-95CE-6DB70DBA9567}" type="datetimeFigureOut">
              <a:rPr lang="en-US" dirty="0"/>
              <a:pPr/>
              <a:t>5/1/2021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pl-PL"/>
              <a:t>Kliknij, aby edytować styl</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B61BEF0D-F0BB-DE4B-95CE-6DB70DBA9567}" type="datetimeFigureOut">
              <a:rPr lang="en-US" dirty="0"/>
              <a:pPr/>
              <a:t>5/1/2021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pl-PL"/>
              <a:t>Kliknij, aby edytować styl</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5/1/2021</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B61BEF0D-F0BB-DE4B-95CE-6DB70DBA9567}" type="datetimeFigureOut">
              <a:rPr lang="en-US" dirty="0"/>
              <a:pPr/>
              <a:t>5/1/2021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pl-PL"/>
              <a:t>Kliknij, aby edytować styl</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B61BEF0D-F0BB-DE4B-95CE-6DB70DBA9567}" type="datetimeFigureOut">
              <a:rPr lang="en-US" dirty="0"/>
              <a:pPr/>
              <a:t>5/1/2021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pl-PL"/>
              <a:t>Kliknij, aby edytować styl</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pl-PL"/>
              <a:t>Kliknij, aby edytować style wzorca tekstu</a:t>
            </a:r>
          </a:p>
        </p:txBody>
      </p:sp>
      <p:sp>
        <p:nvSpPr>
          <p:cNvPr id="4" name="Date Placeholder 3"/>
          <p:cNvSpPr>
            <a:spLocks noGrp="1"/>
          </p:cNvSpPr>
          <p:nvPr>
            <p:ph type="dt" sz="half" idx="10"/>
          </p:nvPr>
        </p:nvSpPr>
        <p:spPr/>
        <p:txBody>
          <a:bodyPr/>
          <a:lstStyle/>
          <a:p>
            <a:fld id="{B61BEF0D-F0BB-DE4B-95CE-6DB70DBA9567}" type="datetimeFigureOut">
              <a:rPr lang="en-US" dirty="0"/>
              <a:pPr/>
              <a:t>5/1/2021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pl-PL"/>
              <a:t>Kliknij, aby edytować styl</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pl-PL"/>
              <a:t>Kliknij, aby edytować style wzorca tekstu</a:t>
            </a:r>
          </a:p>
        </p:txBody>
      </p:sp>
      <p:sp>
        <p:nvSpPr>
          <p:cNvPr id="4" name="Date Placeholder 3"/>
          <p:cNvSpPr>
            <a:spLocks noGrp="1"/>
          </p:cNvSpPr>
          <p:nvPr>
            <p:ph type="dt" sz="half" idx="10"/>
          </p:nvPr>
        </p:nvSpPr>
        <p:spPr/>
        <p:txBody>
          <a:bodyPr/>
          <a:lstStyle/>
          <a:p>
            <a:fld id="{B61BEF0D-F0BB-DE4B-95CE-6DB70DBA9567}" type="datetimeFigureOut">
              <a:rPr lang="en-US" dirty="0"/>
              <a:pPr/>
              <a:t>5/1/2021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arta nazwy cytatu">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pl-PL"/>
              <a:t>Kliknij, aby edytować styl</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pl-PL"/>
              <a:t>Kliknij, aby edytować style wzorca tekstu</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B61BEF0D-F0BB-DE4B-95CE-6DB70DBA9567}" type="datetimeFigureOut">
              <a:rPr lang="en-US" dirty="0"/>
              <a:pPr/>
              <a:t>5/1/2021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rawda lub fałsz">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pl-PL"/>
              <a:t>Kliknij, aby edytować styl</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pl-PL"/>
              <a:t>Kliknij, aby edytować style wzorca tekstu</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B61BEF0D-F0BB-DE4B-95CE-6DB70DBA9567}" type="datetimeFigureOut">
              <a:rPr lang="en-US" dirty="0"/>
              <a:pPr/>
              <a:t>5/1/2021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ncho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pl-PL"/>
              <a:t>Kliknij, aby edytować styl</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pl-PL"/>
              <a:t>Kliknij, aby edytować styl</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5/1/2021</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radiozet.pl/Co-gdzie-kiedy-jak/Swieto-Pracy-2021-1-maja-co-to-za-swieto-i-jak-sie-je-obchodzi-w-Polsce" TargetMode="External"/><Relationship Id="rId2" Type="http://schemas.openxmlformats.org/officeDocument/2006/relationships/hyperlink" Target="http://bursa2zamosc.pl/wp-content/uploads/2020/04/" TargetMode="External"/><Relationship Id="rId1" Type="http://schemas.openxmlformats.org/officeDocument/2006/relationships/slideLayout" Target="../slideLayouts/slideLayout7.xml"/><Relationship Id="rId4" Type="http://schemas.openxmlformats.org/officeDocument/2006/relationships/hyperlink" Target="https://tvn24.pl/biznes/ze-swiata/jak-rosja-swietuje-1-maja-ra538456-445787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1841678" y="244699"/>
            <a:ext cx="8590209" cy="830997"/>
          </a:xfrm>
          <a:prstGeom prst="rect">
            <a:avLst/>
          </a:prstGeom>
          <a:noFill/>
        </p:spPr>
        <p:txBody>
          <a:bodyPr wrap="square" rtlCol="0">
            <a:spAutoFit/>
          </a:bodyPr>
          <a:lstStyle/>
          <a:p>
            <a:r>
              <a:rPr lang="pl-PL" sz="4800" b="1" dirty="0">
                <a:effectLst>
                  <a:outerShdw blurRad="38100" dist="38100" dir="2700000" algn="tl">
                    <a:srgbClr val="000000">
                      <a:alpha val="43137"/>
                    </a:srgbClr>
                  </a:outerShdw>
                </a:effectLst>
              </a:rPr>
              <a:t>Święto Pracy i Święto Flagi </a:t>
            </a:r>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5091" y="3580328"/>
            <a:ext cx="4700938" cy="2961591"/>
          </a:xfrm>
          <a:prstGeom prst="rect">
            <a:avLst/>
          </a:prstGeom>
        </p:spPr>
      </p:pic>
      <p:pic>
        <p:nvPicPr>
          <p:cNvPr id="9218" name="Picture 2" descr="1 maja – Święto Pracy | Historia zapomniana i mniej zna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121" y="1359108"/>
            <a:ext cx="5420977" cy="3155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6784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311120" y="249894"/>
            <a:ext cx="7183378" cy="923330"/>
          </a:xfrm>
          <a:prstGeom prst="rect">
            <a:avLst/>
          </a:prstGeom>
          <a:noFill/>
        </p:spPr>
        <p:txBody>
          <a:bodyPr wrap="none" lIns="91440" tIns="45720" rIns="91440" bIns="45720">
            <a:spAutoFit/>
          </a:bodyPr>
          <a:lstStyle/>
          <a:p>
            <a:pPr algn="ctr"/>
            <a:r>
              <a:rPr lang="pl-PL" sz="5400" b="1" dirty="0">
                <a:ln w="9525">
                  <a:solidFill>
                    <a:schemeClr val="bg1"/>
                  </a:solidFill>
                  <a:prstDash val="solid"/>
                </a:ln>
                <a:effectLst>
                  <a:outerShdw blurRad="12700" dist="38100" dir="2700000" algn="tl" rotWithShape="0">
                    <a:schemeClr val="bg1">
                      <a:lumMod val="50000"/>
                    </a:schemeClr>
                  </a:outerShdw>
                </a:effectLst>
              </a:rPr>
              <a:t>FLAGA PAŃSTWOWA</a:t>
            </a:r>
          </a:p>
        </p:txBody>
      </p:sp>
      <p:sp>
        <p:nvSpPr>
          <p:cNvPr id="3" name="Strzałka w lewo 2"/>
          <p:cNvSpPr/>
          <p:nvPr/>
        </p:nvSpPr>
        <p:spPr>
          <a:xfrm>
            <a:off x="540913" y="1173224"/>
            <a:ext cx="7122017" cy="249850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pole tekstowe 3"/>
          <p:cNvSpPr txBox="1"/>
          <p:nvPr/>
        </p:nvSpPr>
        <p:spPr>
          <a:xfrm>
            <a:off x="2073499" y="1918952"/>
            <a:ext cx="5344732" cy="830997"/>
          </a:xfrm>
          <a:prstGeom prst="rect">
            <a:avLst/>
          </a:prstGeom>
          <a:noFill/>
        </p:spPr>
        <p:txBody>
          <a:bodyPr wrap="square" rtlCol="0">
            <a:spAutoFit/>
          </a:bodyPr>
          <a:lstStyle/>
          <a:p>
            <a:r>
              <a:rPr lang="pl-PL" sz="2400" dirty="0"/>
              <a:t>Flaga Polska ma dwa równe pasy biały na górze a czerwony na dole  </a:t>
            </a:r>
          </a:p>
        </p:txBody>
      </p:sp>
      <p:sp>
        <p:nvSpPr>
          <p:cNvPr id="5" name="Prostokąt zaokrąglony 4"/>
          <p:cNvSpPr/>
          <p:nvPr/>
        </p:nvSpPr>
        <p:spPr>
          <a:xfrm>
            <a:off x="1326524" y="3671725"/>
            <a:ext cx="6246253" cy="2986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pole tekstowe 5"/>
          <p:cNvSpPr txBox="1"/>
          <p:nvPr/>
        </p:nvSpPr>
        <p:spPr>
          <a:xfrm>
            <a:off x="1674255" y="4005330"/>
            <a:ext cx="5743976" cy="2585323"/>
          </a:xfrm>
          <a:prstGeom prst="rect">
            <a:avLst/>
          </a:prstGeom>
          <a:noFill/>
        </p:spPr>
        <p:txBody>
          <a:bodyPr wrap="square" rtlCol="0">
            <a:spAutoFit/>
          </a:bodyPr>
          <a:lstStyle/>
          <a:p>
            <a:r>
              <a:rPr lang="pl-PL" dirty="0"/>
              <a:t>W Polsce istnieje także inny wariant flagi państwowej  biało-czerwone pasy z godłem Polski umiejscowionym na białym pasie. Tej flagi jednak mogą używać wyłącznie placówki dyplomatyczne poza granicami naszego kraju, lotniska cywilne, kapitanaty i bosmanaty w portach oraz jednostki pływające jako banderę RP, ponieważ flagą białoczerwoną oznacza się na wodzie jednostki pilotujące. </a:t>
            </a:r>
          </a:p>
        </p:txBody>
      </p:sp>
      <p:pic>
        <p:nvPicPr>
          <p:cNvPr id="8" name="Obraz 7"/>
          <p:cNvPicPr>
            <a:picLocks noChangeAspect="1"/>
          </p:cNvPicPr>
          <p:nvPr/>
        </p:nvPicPr>
        <p:blipFill>
          <a:blip r:embed="rId2"/>
          <a:stretch>
            <a:fillRect/>
          </a:stretch>
        </p:blipFill>
        <p:spPr>
          <a:xfrm>
            <a:off x="8176608" y="1331469"/>
            <a:ext cx="3496811" cy="2182010"/>
          </a:xfrm>
          <a:prstGeom prst="rect">
            <a:avLst/>
          </a:prstGeom>
        </p:spPr>
      </p:pic>
      <p:pic>
        <p:nvPicPr>
          <p:cNvPr id="10" name="Obraz 9"/>
          <p:cNvPicPr>
            <a:picLocks noChangeAspect="1"/>
          </p:cNvPicPr>
          <p:nvPr/>
        </p:nvPicPr>
        <p:blipFill>
          <a:blip r:embed="rId3"/>
          <a:stretch>
            <a:fillRect/>
          </a:stretch>
        </p:blipFill>
        <p:spPr>
          <a:xfrm>
            <a:off x="8358388" y="4005330"/>
            <a:ext cx="3439912" cy="2331076"/>
          </a:xfrm>
          <a:prstGeom prst="rect">
            <a:avLst/>
          </a:prstGeom>
        </p:spPr>
      </p:pic>
    </p:spTree>
    <p:extLst>
      <p:ext uri="{BB962C8B-B14F-4D97-AF65-F5344CB8AC3E}">
        <p14:creationId xmlns:p14="http://schemas.microsoft.com/office/powerpoint/2010/main" val="1332644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306347" y="224135"/>
            <a:ext cx="8961107" cy="923330"/>
          </a:xfrm>
          <a:prstGeom prst="rect">
            <a:avLst/>
          </a:prstGeom>
          <a:noFill/>
        </p:spPr>
        <p:txBody>
          <a:bodyPr wrap="none" lIns="91440" tIns="45720" rIns="91440" bIns="45720">
            <a:spAutoFit/>
          </a:bodyPr>
          <a:lstStyle/>
          <a:p>
            <a:pPr algn="ctr"/>
            <a:r>
              <a:rPr lang="pl-PL" sz="5400" b="1" dirty="0">
                <a:ln w="9525">
                  <a:solidFill>
                    <a:schemeClr val="bg1"/>
                  </a:solidFill>
                  <a:prstDash val="solid"/>
                </a:ln>
                <a:effectLst>
                  <a:outerShdw blurRad="12700" dist="38100" dir="2700000" algn="tl" rotWithShape="0">
                    <a:schemeClr val="bg1">
                      <a:lumMod val="50000"/>
                    </a:schemeClr>
                  </a:outerShdw>
                </a:effectLst>
              </a:rPr>
              <a:t>JAK EKSPONOWAĆ FLAGĘ</a:t>
            </a:r>
          </a:p>
        </p:txBody>
      </p:sp>
      <p:sp>
        <p:nvSpPr>
          <p:cNvPr id="3" name="Prostokąt zaokrąglony 2"/>
          <p:cNvSpPr/>
          <p:nvPr/>
        </p:nvSpPr>
        <p:spPr>
          <a:xfrm>
            <a:off x="5035639" y="1661375"/>
            <a:ext cx="6722772" cy="47265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pole tekstowe 3"/>
          <p:cNvSpPr txBox="1"/>
          <p:nvPr/>
        </p:nvSpPr>
        <p:spPr>
          <a:xfrm>
            <a:off x="5628068" y="1841679"/>
            <a:ext cx="5602309" cy="4093428"/>
          </a:xfrm>
          <a:prstGeom prst="rect">
            <a:avLst/>
          </a:prstGeom>
          <a:noFill/>
        </p:spPr>
        <p:txBody>
          <a:bodyPr wrap="square" rtlCol="0">
            <a:spAutoFit/>
          </a:bodyPr>
          <a:lstStyle/>
          <a:p>
            <a:r>
              <a:rPr lang="pl-PL" sz="2000" dirty="0"/>
              <a:t>Każdy obywatel Rzeczypospolitej Polskiej ma prawo wywiesić flagę państwową na swoim domu, a także w oknie lub na balkonie swego mieszkania. Najczęściej flaga jest eksponowana na drzewcu drewnianym lub metalowym. Szerokość takiej flagi nie może być mniejsza niż 1/3 długości drzewca lub większa niż 1/2 jego długości. Najczęściej drzewce są umieszczane w uchwycie pod kątem ok.</a:t>
            </a:r>
          </a:p>
          <a:p>
            <a:r>
              <a:rPr lang="pl-PL" sz="2000" dirty="0"/>
              <a:t>45 stopni  do ściany budynku. Można również umieścić drzewce poziomo na balkonie lub w oknie.</a:t>
            </a:r>
          </a:p>
        </p:txBody>
      </p:sp>
      <p:pic>
        <p:nvPicPr>
          <p:cNvPr id="2050" name="Picture 2" descr="2 maja. Dzień Flagi powinien łączyć, a nie dzielić - Biznes i Sty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17" y="1433848"/>
            <a:ext cx="4611007" cy="25908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Od 2 maja do końca roku flagi państwowe zawisną na budynkach administracji  | Polska Agencja Prasowa 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597" y="4311031"/>
            <a:ext cx="4059250" cy="2294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66133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46096" y="159741"/>
            <a:ext cx="12183143" cy="923330"/>
          </a:xfrm>
          <a:prstGeom prst="rect">
            <a:avLst/>
          </a:prstGeom>
          <a:noFill/>
        </p:spPr>
        <p:txBody>
          <a:bodyPr wrap="none" lIns="91440" tIns="45720" rIns="91440" bIns="45720">
            <a:spAutoFit/>
          </a:bodyPr>
          <a:lstStyle/>
          <a:p>
            <a:pPr algn="ctr"/>
            <a:r>
              <a:rPr lang="pl-PL" sz="5400" b="1" dirty="0">
                <a:ln w="9525">
                  <a:solidFill>
                    <a:schemeClr val="bg1"/>
                  </a:solidFill>
                  <a:prstDash val="solid"/>
                </a:ln>
                <a:effectLst>
                  <a:outerShdw blurRad="12700" dist="38100" dir="2700000" algn="tl" rotWithShape="0">
                    <a:schemeClr val="bg1">
                      <a:lumMod val="50000"/>
                    </a:schemeClr>
                  </a:outerShdw>
                </a:effectLst>
              </a:rPr>
              <a:t>WAŻNE ZASADY ZWIĄZANE Z FLAGĄ </a:t>
            </a:r>
          </a:p>
        </p:txBody>
      </p:sp>
      <p:sp>
        <p:nvSpPr>
          <p:cNvPr id="3" name="Prostokąt zaokrąglony 2"/>
          <p:cNvSpPr/>
          <p:nvPr/>
        </p:nvSpPr>
        <p:spPr>
          <a:xfrm>
            <a:off x="146096" y="1210614"/>
            <a:ext cx="8268237" cy="52803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pole tekstowe 3"/>
          <p:cNvSpPr txBox="1"/>
          <p:nvPr/>
        </p:nvSpPr>
        <p:spPr>
          <a:xfrm>
            <a:off x="635493" y="1725769"/>
            <a:ext cx="7778840" cy="3416320"/>
          </a:xfrm>
          <a:prstGeom prst="rect">
            <a:avLst/>
          </a:prstGeom>
          <a:noFill/>
        </p:spPr>
        <p:txBody>
          <a:bodyPr wrap="square" rtlCol="0">
            <a:spAutoFit/>
          </a:bodyPr>
          <a:lstStyle/>
          <a:p>
            <a:pPr marL="285750" indent="-285750">
              <a:buFont typeface="Arial" panose="020B0604020202020204" pitchFamily="34" charset="0"/>
              <a:buChar char="•"/>
            </a:pPr>
            <a:r>
              <a:rPr lang="pl-PL" dirty="0"/>
              <a:t>Nie używamy flagi z godłem</a:t>
            </a:r>
          </a:p>
          <a:p>
            <a:pPr marL="285750" indent="-285750">
              <a:buFont typeface="Arial" panose="020B0604020202020204" pitchFamily="34" charset="0"/>
              <a:buChar char="•"/>
            </a:pPr>
            <a:endParaRPr lang="pl-PL" dirty="0"/>
          </a:p>
          <a:p>
            <a:pPr marL="285750" indent="-285750">
              <a:buFont typeface="Arial" panose="020B0604020202020204" pitchFamily="34" charset="0"/>
              <a:buChar char="•"/>
            </a:pPr>
            <a:r>
              <a:rPr lang="pl-PL" dirty="0"/>
              <a:t>Flagi nie używamy podczas akcji protestacyjnych, jeżeli nie są w interesie całego narodu</a:t>
            </a:r>
          </a:p>
          <a:p>
            <a:pPr marL="285750" indent="-285750">
              <a:buFont typeface="Arial" panose="020B0604020202020204" pitchFamily="34" charset="0"/>
              <a:buChar char="•"/>
            </a:pPr>
            <a:endParaRPr lang="pl-PL" dirty="0"/>
          </a:p>
          <a:p>
            <a:pPr marL="285750" indent="-285750">
              <a:buFont typeface="Arial" panose="020B0604020202020204" pitchFamily="34" charset="0"/>
              <a:buChar char="•"/>
            </a:pPr>
            <a:r>
              <a:rPr lang="pl-PL" dirty="0"/>
              <a:t>Nie okrywamy się flagą (często robią to sportowcy i kibice)</a:t>
            </a:r>
          </a:p>
          <a:p>
            <a:pPr marL="285750" indent="-285750">
              <a:buFont typeface="Arial" panose="020B0604020202020204" pitchFamily="34" charset="0"/>
              <a:buChar char="•"/>
            </a:pPr>
            <a:endParaRPr lang="pl-PL" dirty="0"/>
          </a:p>
          <a:p>
            <a:pPr marL="285750" indent="-285750">
              <a:buFont typeface="Arial" panose="020B0604020202020204" pitchFamily="34" charset="0"/>
              <a:buChar char="•"/>
            </a:pPr>
            <a:r>
              <a:rPr lang="pl-PL" dirty="0"/>
              <a:t>Flagi na pojazdach umieszczamy zawsze po prawej stronie </a:t>
            </a:r>
          </a:p>
          <a:p>
            <a:endParaRPr lang="pl-PL" dirty="0"/>
          </a:p>
          <a:p>
            <a:pPr marL="285750" indent="-285750">
              <a:buFont typeface="Arial" panose="020B0604020202020204" pitchFamily="34" charset="0"/>
              <a:buChar char="•"/>
            </a:pPr>
            <a:r>
              <a:rPr lang="pl-PL" dirty="0"/>
              <a:t>Godnym sposobem zniszczenia zużytej flagi lub banneru jest niepubliczne spalenie. Możliwe jest także godne zniszczenie flagi przez rozdzielenie barw.</a:t>
            </a:r>
          </a:p>
        </p:txBody>
      </p:sp>
      <p:pic>
        <p:nvPicPr>
          <p:cNvPr id="5" name="Obraz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7435940" y="2843749"/>
            <a:ext cx="4821863" cy="2137692"/>
          </a:xfrm>
          <a:prstGeom prst="rect">
            <a:avLst/>
          </a:prstGeom>
        </p:spPr>
      </p:pic>
      <p:pic>
        <p:nvPicPr>
          <p:cNvPr id="6146" name="Picture 2" descr="Deklaracja zgodnosci - BI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8949789" y="3555600"/>
            <a:ext cx="5370490" cy="680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8349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ipsa 1"/>
          <p:cNvSpPr/>
          <p:nvPr/>
        </p:nvSpPr>
        <p:spPr>
          <a:xfrm>
            <a:off x="4423894" y="1690507"/>
            <a:ext cx="3348507" cy="30136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p:cNvSpPr txBox="1"/>
          <p:nvPr/>
        </p:nvSpPr>
        <p:spPr>
          <a:xfrm>
            <a:off x="5280338" y="2342556"/>
            <a:ext cx="2292440" cy="1754326"/>
          </a:xfrm>
          <a:prstGeom prst="rect">
            <a:avLst/>
          </a:prstGeom>
          <a:noFill/>
        </p:spPr>
        <p:txBody>
          <a:bodyPr wrap="square" rtlCol="0">
            <a:spAutoFit/>
          </a:bodyPr>
          <a:lstStyle/>
          <a:p>
            <a:r>
              <a:rPr lang="pl-PL" sz="3600" b="1" dirty="0"/>
              <a:t>Flaga nie może być!!</a:t>
            </a:r>
          </a:p>
        </p:txBody>
      </p:sp>
      <p:sp>
        <p:nvSpPr>
          <p:cNvPr id="8" name="Objaśnienie prostokątne zaokrąglone 7"/>
          <p:cNvSpPr/>
          <p:nvPr/>
        </p:nvSpPr>
        <p:spPr>
          <a:xfrm>
            <a:off x="8126570" y="261707"/>
            <a:ext cx="3374264" cy="2228045"/>
          </a:xfrm>
          <a:prstGeom prst="wedgeRoundRectCallout">
            <a:avLst>
              <a:gd name="adj1" fmla="val -55185"/>
              <a:gd name="adj2" fmla="val 84465"/>
              <a:gd name="adj3" fmla="val 16667"/>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Objaśnienie prostokątne zaokrąglone 8"/>
          <p:cNvSpPr/>
          <p:nvPr/>
        </p:nvSpPr>
        <p:spPr>
          <a:xfrm>
            <a:off x="811369" y="188564"/>
            <a:ext cx="3245476" cy="2374332"/>
          </a:xfrm>
          <a:prstGeom prst="wedgeRoundRectCallout">
            <a:avLst>
              <a:gd name="adj1" fmla="val 57581"/>
              <a:gd name="adj2" fmla="val 89745"/>
              <a:gd name="adj3" fmla="val 166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Objaśnienie prostokątne zaokrąglone 11"/>
          <p:cNvSpPr/>
          <p:nvPr/>
        </p:nvSpPr>
        <p:spPr>
          <a:xfrm>
            <a:off x="8628845" y="3111648"/>
            <a:ext cx="3258355" cy="2176529"/>
          </a:xfrm>
          <a:prstGeom prst="wedgeRoundRectCallout">
            <a:avLst>
              <a:gd name="adj1" fmla="val -73007"/>
              <a:gd name="adj2" fmla="val -35725"/>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Objaśnienie prostokątne zaokrąglone 12"/>
          <p:cNvSpPr/>
          <p:nvPr/>
        </p:nvSpPr>
        <p:spPr>
          <a:xfrm>
            <a:off x="154546" y="2975020"/>
            <a:ext cx="3284113" cy="2036261"/>
          </a:xfrm>
          <a:prstGeom prst="wedgeRoundRectCallout">
            <a:avLst>
              <a:gd name="adj1" fmla="val 85049"/>
              <a:gd name="adj2" fmla="val 4945"/>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Objaśnienie prostokątne zaokrąglone 13"/>
          <p:cNvSpPr/>
          <p:nvPr/>
        </p:nvSpPr>
        <p:spPr>
          <a:xfrm>
            <a:off x="3438659" y="5080715"/>
            <a:ext cx="4481848" cy="1777284"/>
          </a:xfrm>
          <a:prstGeom prst="wedgeRoundRectCallout">
            <a:avLst>
              <a:gd name="adj1" fmla="val -4187"/>
              <a:gd name="adj2" fmla="val -74456"/>
              <a:gd name="adj3" fmla="val 166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pole tekstowe 14"/>
          <p:cNvSpPr txBox="1"/>
          <p:nvPr/>
        </p:nvSpPr>
        <p:spPr>
          <a:xfrm>
            <a:off x="8809149" y="813034"/>
            <a:ext cx="2562896" cy="830997"/>
          </a:xfrm>
          <a:prstGeom prst="rect">
            <a:avLst/>
          </a:prstGeom>
          <a:noFill/>
        </p:spPr>
        <p:txBody>
          <a:bodyPr wrap="square" rtlCol="0">
            <a:spAutoFit/>
          </a:bodyPr>
          <a:lstStyle/>
          <a:p>
            <a:r>
              <a:rPr lang="pl-PL" sz="4800" dirty="0">
                <a:solidFill>
                  <a:schemeClr val="bg1"/>
                </a:solidFill>
              </a:rPr>
              <a:t>Brudna</a:t>
            </a:r>
          </a:p>
        </p:txBody>
      </p:sp>
      <p:sp>
        <p:nvSpPr>
          <p:cNvPr id="16" name="pole tekstowe 15"/>
          <p:cNvSpPr txBox="1"/>
          <p:nvPr/>
        </p:nvSpPr>
        <p:spPr>
          <a:xfrm>
            <a:off x="9111803" y="3928057"/>
            <a:ext cx="2556455" cy="523220"/>
          </a:xfrm>
          <a:prstGeom prst="rect">
            <a:avLst/>
          </a:prstGeom>
          <a:noFill/>
        </p:spPr>
        <p:txBody>
          <a:bodyPr wrap="square" rtlCol="0">
            <a:spAutoFit/>
          </a:bodyPr>
          <a:lstStyle/>
          <a:p>
            <a:r>
              <a:rPr lang="pl-PL" sz="2800" dirty="0">
                <a:solidFill>
                  <a:schemeClr val="bg1"/>
                </a:solidFill>
              </a:rPr>
              <a:t>Wypłowiała</a:t>
            </a:r>
          </a:p>
        </p:txBody>
      </p:sp>
      <p:sp>
        <p:nvSpPr>
          <p:cNvPr id="17" name="pole tekstowe 16"/>
          <p:cNvSpPr txBox="1"/>
          <p:nvPr/>
        </p:nvSpPr>
        <p:spPr>
          <a:xfrm>
            <a:off x="1255690" y="1021786"/>
            <a:ext cx="2588654" cy="707886"/>
          </a:xfrm>
          <a:prstGeom prst="rect">
            <a:avLst/>
          </a:prstGeom>
          <a:noFill/>
        </p:spPr>
        <p:txBody>
          <a:bodyPr wrap="square" rtlCol="0">
            <a:spAutoFit/>
          </a:bodyPr>
          <a:lstStyle/>
          <a:p>
            <a:r>
              <a:rPr lang="pl-PL" sz="4000" dirty="0">
                <a:solidFill>
                  <a:schemeClr val="bg1"/>
                </a:solidFill>
              </a:rPr>
              <a:t>Splątana</a:t>
            </a:r>
            <a:r>
              <a:rPr lang="pl-PL" dirty="0"/>
              <a:t> </a:t>
            </a:r>
          </a:p>
        </p:txBody>
      </p:sp>
      <p:sp>
        <p:nvSpPr>
          <p:cNvPr id="18" name="pole tekstowe 17"/>
          <p:cNvSpPr txBox="1"/>
          <p:nvPr/>
        </p:nvSpPr>
        <p:spPr>
          <a:xfrm>
            <a:off x="528033" y="3728002"/>
            <a:ext cx="2537138" cy="400110"/>
          </a:xfrm>
          <a:prstGeom prst="rect">
            <a:avLst/>
          </a:prstGeom>
          <a:noFill/>
        </p:spPr>
        <p:txBody>
          <a:bodyPr wrap="square" rtlCol="0">
            <a:spAutoFit/>
          </a:bodyPr>
          <a:lstStyle/>
          <a:p>
            <a:r>
              <a:rPr lang="pl-PL" sz="2000" dirty="0">
                <a:solidFill>
                  <a:schemeClr val="bg1"/>
                </a:solidFill>
              </a:rPr>
              <a:t>Nieproporcjonalna</a:t>
            </a:r>
          </a:p>
        </p:txBody>
      </p:sp>
      <p:sp>
        <p:nvSpPr>
          <p:cNvPr id="19" name="pole tekstowe 18"/>
          <p:cNvSpPr txBox="1"/>
          <p:nvPr/>
        </p:nvSpPr>
        <p:spPr>
          <a:xfrm>
            <a:off x="3928056" y="5738525"/>
            <a:ext cx="3992451" cy="461665"/>
          </a:xfrm>
          <a:prstGeom prst="rect">
            <a:avLst/>
          </a:prstGeom>
          <a:noFill/>
        </p:spPr>
        <p:txBody>
          <a:bodyPr wrap="square" rtlCol="0">
            <a:spAutoFit/>
          </a:bodyPr>
          <a:lstStyle/>
          <a:p>
            <a:r>
              <a:rPr lang="pl-PL" sz="2400" dirty="0">
                <a:solidFill>
                  <a:schemeClr val="bg1"/>
                </a:solidFill>
              </a:rPr>
              <a:t>Dziurawa i poszarpana </a:t>
            </a:r>
          </a:p>
        </p:txBody>
      </p:sp>
    </p:spTree>
    <p:extLst>
      <p:ext uri="{BB962C8B-B14F-4D97-AF65-F5344CB8AC3E}">
        <p14:creationId xmlns:p14="http://schemas.microsoft.com/office/powerpoint/2010/main" val="38286346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723643" y="224135"/>
            <a:ext cx="8744702" cy="923330"/>
          </a:xfrm>
          <a:prstGeom prst="rect">
            <a:avLst/>
          </a:prstGeom>
          <a:noFill/>
        </p:spPr>
        <p:txBody>
          <a:bodyPr wrap="none" lIns="91440" tIns="45720" rIns="91440" bIns="45720">
            <a:spAutoFit/>
          </a:bodyPr>
          <a:lstStyle/>
          <a:p>
            <a:pPr algn="ctr"/>
            <a:r>
              <a:rPr lang="pl-PL" sz="5400" b="1" dirty="0">
                <a:ln w="9525">
                  <a:solidFill>
                    <a:schemeClr val="bg1"/>
                  </a:solidFill>
                  <a:prstDash val="solid"/>
                </a:ln>
                <a:effectLst>
                  <a:outerShdw blurRad="12700" dist="38100" dir="2700000" algn="tl" rotWithShape="0">
                    <a:schemeClr val="bg1">
                      <a:lumMod val="50000"/>
                    </a:schemeClr>
                  </a:outerShdw>
                </a:effectLst>
              </a:rPr>
              <a:t>FLAGA PODCZAS ŻAŁOBY</a:t>
            </a:r>
          </a:p>
        </p:txBody>
      </p:sp>
      <p:sp>
        <p:nvSpPr>
          <p:cNvPr id="5" name="Prostokąt zaokrąglony 4"/>
          <p:cNvSpPr/>
          <p:nvPr/>
        </p:nvSpPr>
        <p:spPr>
          <a:xfrm>
            <a:off x="4385256" y="1389251"/>
            <a:ext cx="7353836" cy="3620631"/>
          </a:xfrm>
          <a:prstGeom prst="roundRect">
            <a:avLst>
              <a:gd name="adj" fmla="val 1944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pole tekstowe 5"/>
          <p:cNvSpPr txBox="1"/>
          <p:nvPr/>
        </p:nvSpPr>
        <p:spPr>
          <a:xfrm>
            <a:off x="4881093" y="1803042"/>
            <a:ext cx="6362163" cy="2585323"/>
          </a:xfrm>
          <a:prstGeom prst="rect">
            <a:avLst/>
          </a:prstGeom>
          <a:noFill/>
        </p:spPr>
        <p:txBody>
          <a:bodyPr wrap="square" rtlCol="0">
            <a:spAutoFit/>
          </a:bodyPr>
          <a:lstStyle/>
          <a:p>
            <a:r>
              <a:rPr lang="pl-PL" dirty="0"/>
              <a:t>Flaga z kirem, to znak żałoby. Kir to czarna wstęga, którą wiąże się na drzewcu flagi powyżej skraju górnego płata. Oba końce wstęgi nie powinny być dłuższe od połowy długości flagi. Kiru nie używa się przy flagach na masztach stojących. W dniach żałoby narodowej flaga państwowa RP opuszczona jest do połowy masztu. Wieczorem podnosi się ją na szczyt masztu, po czym powoli całkowicie opuszcza i zdejmuje. </a:t>
            </a:r>
          </a:p>
        </p:txBody>
      </p:sp>
      <p:pic>
        <p:nvPicPr>
          <p:cNvPr id="4100" name="Picture 4" descr="Jak wywiesić flagę na znak żałoby? - porada Tipy.p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212" y="1619327"/>
            <a:ext cx="4048125" cy="323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Obraz 9"/>
          <p:cNvPicPr>
            <a:picLocks noChangeAspect="1"/>
          </p:cNvPicPr>
          <p:nvPr/>
        </p:nvPicPr>
        <p:blipFill>
          <a:blip r:embed="rId3"/>
          <a:stretch>
            <a:fillRect/>
          </a:stretch>
        </p:blipFill>
        <p:spPr>
          <a:xfrm>
            <a:off x="193182" y="5719964"/>
            <a:ext cx="10921285" cy="590550"/>
          </a:xfrm>
          <a:prstGeom prst="rect">
            <a:avLst/>
          </a:prstGeom>
        </p:spPr>
      </p:pic>
    </p:spTree>
    <p:extLst>
      <p:ext uri="{BB962C8B-B14F-4D97-AF65-F5344CB8AC3E}">
        <p14:creationId xmlns:p14="http://schemas.microsoft.com/office/powerpoint/2010/main" val="31753064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966653" y="365802"/>
            <a:ext cx="10078401" cy="923330"/>
          </a:xfrm>
          <a:prstGeom prst="rect">
            <a:avLst/>
          </a:prstGeom>
          <a:noFill/>
        </p:spPr>
        <p:txBody>
          <a:bodyPr wrap="none" lIns="91440" tIns="45720" rIns="91440" bIns="45720">
            <a:spAutoFit/>
          </a:bodyPr>
          <a:lstStyle/>
          <a:p>
            <a:pPr algn="ctr"/>
            <a:r>
              <a:rPr lang="pl-PL"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Polska flaga na przestrzeni lat</a:t>
            </a:r>
          </a:p>
        </p:txBody>
      </p:sp>
      <p:pic>
        <p:nvPicPr>
          <p:cNvPr id="5128" name="Picture 8" descr="Спільнота Steam :: :: Rzeczpospolita Obojga Narodów / Polish-Lithuanian  Commonweal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758" y="2820473"/>
            <a:ext cx="4684917" cy="2923505"/>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Jak używać symboli narodowych zgodnie z praw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0811" y="3078050"/>
            <a:ext cx="3924726" cy="2459865"/>
          </a:xfrm>
          <a:prstGeom prst="rect">
            <a:avLst/>
          </a:prstGeom>
          <a:noFill/>
          <a:extLst>
            <a:ext uri="{909E8E84-426E-40DD-AFC4-6F175D3DCCD1}">
              <a14:hiddenFill xmlns:a14="http://schemas.microsoft.com/office/drawing/2010/main">
                <a:solidFill>
                  <a:srgbClr val="FFFFFF"/>
                </a:solidFill>
              </a14:hiddenFill>
            </a:ext>
          </a:extLst>
        </p:spPr>
      </p:pic>
      <p:sp>
        <p:nvSpPr>
          <p:cNvPr id="9" name="pole tekstowe 8"/>
          <p:cNvSpPr txBox="1"/>
          <p:nvPr/>
        </p:nvSpPr>
        <p:spPr>
          <a:xfrm>
            <a:off x="966653" y="2061920"/>
            <a:ext cx="2832615" cy="707886"/>
          </a:xfrm>
          <a:prstGeom prst="rect">
            <a:avLst/>
          </a:prstGeom>
          <a:noFill/>
        </p:spPr>
        <p:txBody>
          <a:bodyPr wrap="square" rtlCol="0">
            <a:spAutoFit/>
          </a:bodyPr>
          <a:lstStyle/>
          <a:p>
            <a:r>
              <a:rPr lang="pl-PL" sz="4000" b="1" i="1" u="sng" dirty="0">
                <a:effectLst>
                  <a:outerShdw blurRad="38100" dist="38100" dir="2700000" algn="tl">
                    <a:srgbClr val="000000">
                      <a:alpha val="43137"/>
                    </a:srgbClr>
                  </a:outerShdw>
                </a:effectLst>
              </a:rPr>
              <a:t>Najstarsza</a:t>
            </a:r>
          </a:p>
        </p:txBody>
      </p:sp>
      <p:sp>
        <p:nvSpPr>
          <p:cNvPr id="10" name="pole tekstowe 9"/>
          <p:cNvSpPr txBox="1"/>
          <p:nvPr/>
        </p:nvSpPr>
        <p:spPr>
          <a:xfrm>
            <a:off x="8615965" y="2295138"/>
            <a:ext cx="3284113" cy="707886"/>
          </a:xfrm>
          <a:prstGeom prst="rect">
            <a:avLst/>
          </a:prstGeom>
          <a:noFill/>
        </p:spPr>
        <p:txBody>
          <a:bodyPr wrap="square" rtlCol="0">
            <a:spAutoFit/>
          </a:bodyPr>
          <a:lstStyle/>
          <a:p>
            <a:r>
              <a:rPr lang="pl-PL" sz="4000" b="1" i="1" u="sng" dirty="0">
                <a:effectLst>
                  <a:outerShdw blurRad="38100" dist="38100" dir="2700000" algn="tl">
                    <a:srgbClr val="000000">
                      <a:alpha val="43137"/>
                    </a:srgbClr>
                  </a:outerShdw>
                </a:effectLst>
              </a:rPr>
              <a:t>Najnowsza</a:t>
            </a:r>
          </a:p>
        </p:txBody>
      </p:sp>
      <p:sp>
        <p:nvSpPr>
          <p:cNvPr id="11" name="Strzałka w prawo 10"/>
          <p:cNvSpPr/>
          <p:nvPr/>
        </p:nvSpPr>
        <p:spPr>
          <a:xfrm>
            <a:off x="5111931" y="3348506"/>
            <a:ext cx="2910624" cy="19189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4275702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878231" y="148077"/>
            <a:ext cx="10512814" cy="923330"/>
          </a:xfrm>
          <a:prstGeom prst="rect">
            <a:avLst/>
          </a:prstGeom>
          <a:noFill/>
        </p:spPr>
        <p:txBody>
          <a:bodyPr wrap="none" lIns="91440" tIns="45720" rIns="91440" bIns="45720">
            <a:spAutoFit/>
          </a:bodyPr>
          <a:lstStyle/>
          <a:p>
            <a:pPr algn="ctr"/>
            <a:r>
              <a:rPr lang="pl-PL" sz="5400" b="1" dirty="0">
                <a:ln w="9525">
                  <a:solidFill>
                    <a:schemeClr val="bg1"/>
                  </a:solidFill>
                  <a:prstDash val="solid"/>
                </a:ln>
                <a:effectLst>
                  <a:outerShdw blurRad="12700" dist="38100" dir="2700000" algn="tl" rotWithShape="0">
                    <a:schemeClr val="bg1">
                      <a:lumMod val="50000"/>
                    </a:schemeClr>
                  </a:outerShdw>
                </a:effectLst>
              </a:rPr>
              <a:t>Międzynarodowe Święto Pracy</a:t>
            </a:r>
          </a:p>
        </p:txBody>
      </p:sp>
      <p:sp>
        <p:nvSpPr>
          <p:cNvPr id="3" name="Strzałka w lewo 2"/>
          <p:cNvSpPr/>
          <p:nvPr/>
        </p:nvSpPr>
        <p:spPr>
          <a:xfrm>
            <a:off x="1275008" y="907847"/>
            <a:ext cx="7959144" cy="302653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pole tekstowe 3"/>
          <p:cNvSpPr txBox="1"/>
          <p:nvPr/>
        </p:nvSpPr>
        <p:spPr>
          <a:xfrm>
            <a:off x="3011056" y="1820949"/>
            <a:ext cx="5808371" cy="1200329"/>
          </a:xfrm>
          <a:prstGeom prst="rect">
            <a:avLst/>
          </a:prstGeom>
          <a:noFill/>
        </p:spPr>
        <p:txBody>
          <a:bodyPr wrap="square" rtlCol="0">
            <a:spAutoFit/>
          </a:bodyPr>
          <a:lstStyle/>
          <a:p>
            <a:r>
              <a:rPr lang="pl-PL" dirty="0"/>
              <a:t>Święto Pracy to inaczej Międzynarodowy Dzień Solidarności Ludzi Pracy, który przypada na dzień 1 maja. Jest to Międzynarodowe Święto Pracy, które obchodzone jest co roku w tym samym dniu. </a:t>
            </a:r>
          </a:p>
        </p:txBody>
      </p:sp>
      <p:sp>
        <p:nvSpPr>
          <p:cNvPr id="5" name="Strzałka w lewo 4"/>
          <p:cNvSpPr/>
          <p:nvPr/>
        </p:nvSpPr>
        <p:spPr>
          <a:xfrm>
            <a:off x="6961030" y="3301229"/>
            <a:ext cx="5093595" cy="320683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pole tekstowe 5"/>
          <p:cNvSpPr txBox="1"/>
          <p:nvPr/>
        </p:nvSpPr>
        <p:spPr>
          <a:xfrm>
            <a:off x="8794536" y="4567535"/>
            <a:ext cx="3219718" cy="923330"/>
          </a:xfrm>
          <a:prstGeom prst="rect">
            <a:avLst/>
          </a:prstGeom>
          <a:noFill/>
        </p:spPr>
        <p:txBody>
          <a:bodyPr wrap="square" rtlCol="0">
            <a:spAutoFit/>
          </a:bodyPr>
          <a:lstStyle/>
          <a:p>
            <a:r>
              <a:rPr lang="pl-PL" dirty="0"/>
              <a:t>W Polsce pierwsze obchody Święta Pracy miały miejsce w 1890 roku.</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932" y="3942981"/>
            <a:ext cx="6502098" cy="2565087"/>
          </a:xfrm>
          <a:prstGeom prst="rect">
            <a:avLst/>
          </a:prstGeom>
        </p:spPr>
      </p:pic>
    </p:spTree>
    <p:extLst>
      <p:ext uri="{BB962C8B-B14F-4D97-AF65-F5344CB8AC3E}">
        <p14:creationId xmlns:p14="http://schemas.microsoft.com/office/powerpoint/2010/main" val="1050917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062067" y="262772"/>
            <a:ext cx="9526968" cy="923330"/>
          </a:xfrm>
          <a:prstGeom prst="rect">
            <a:avLst/>
          </a:prstGeom>
          <a:noFill/>
        </p:spPr>
        <p:txBody>
          <a:bodyPr wrap="none" lIns="91440" tIns="45720" rIns="91440" bIns="45720">
            <a:spAutoFit/>
          </a:bodyPr>
          <a:lstStyle/>
          <a:p>
            <a:pPr algn="ctr"/>
            <a:r>
              <a:rPr lang="pl-PL"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Jak powstało Święto Pracy?</a:t>
            </a:r>
          </a:p>
        </p:txBody>
      </p:sp>
      <p:sp>
        <p:nvSpPr>
          <p:cNvPr id="4" name="Strzałka w lewo 3"/>
          <p:cNvSpPr/>
          <p:nvPr/>
        </p:nvSpPr>
        <p:spPr>
          <a:xfrm>
            <a:off x="5254580" y="1186102"/>
            <a:ext cx="5473521" cy="243410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ole tekstowe 4"/>
          <p:cNvSpPr txBox="1"/>
          <p:nvPr/>
        </p:nvSpPr>
        <p:spPr>
          <a:xfrm>
            <a:off x="6435571" y="2079989"/>
            <a:ext cx="4159876" cy="707886"/>
          </a:xfrm>
          <a:prstGeom prst="rect">
            <a:avLst/>
          </a:prstGeom>
          <a:noFill/>
        </p:spPr>
        <p:txBody>
          <a:bodyPr wrap="square" rtlCol="0">
            <a:spAutoFit/>
          </a:bodyPr>
          <a:lstStyle/>
          <a:p>
            <a:r>
              <a:rPr lang="pl-PL" sz="2000" dirty="0"/>
              <a:t>W Polsce Święto Pracy jest świętem państwowym</a:t>
            </a:r>
          </a:p>
        </p:txBody>
      </p:sp>
      <p:sp>
        <p:nvSpPr>
          <p:cNvPr id="6" name="Prostokąt zaokrąglony 5"/>
          <p:cNvSpPr/>
          <p:nvPr/>
        </p:nvSpPr>
        <p:spPr>
          <a:xfrm>
            <a:off x="656823" y="3979572"/>
            <a:ext cx="5344732" cy="25500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ole tekstowe 6"/>
          <p:cNvSpPr txBox="1"/>
          <p:nvPr/>
        </p:nvSpPr>
        <p:spPr>
          <a:xfrm>
            <a:off x="1062301" y="4105355"/>
            <a:ext cx="4533776" cy="2308324"/>
          </a:xfrm>
          <a:prstGeom prst="rect">
            <a:avLst/>
          </a:prstGeom>
          <a:noFill/>
        </p:spPr>
        <p:txBody>
          <a:bodyPr wrap="square" rtlCol="0">
            <a:spAutoFit/>
          </a:bodyPr>
          <a:lstStyle/>
          <a:p>
            <a:r>
              <a:rPr lang="pl-PL" dirty="0"/>
              <a:t>Święto wprowadziła w 1889 II Międzynarodówka dla upamiętnienia wydarzeń z pierwszych dni maja 1886 w Chicago, w Stanach Zjednoczonych podczas strajku będącego częścią ogólnokrajowej kampanii na rzecz wprowadzenia 8-godzinnego dnia pracy.</a:t>
            </a:r>
          </a:p>
        </p:txBody>
      </p:sp>
      <p:pic>
        <p:nvPicPr>
          <p:cNvPr id="7170" name="Picture 2" descr="Historia Święta 1 Maja | dzieje.pl - Historia Polsk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1712" y="3468709"/>
            <a:ext cx="4803819" cy="320254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1 maja. Święto Pracy było obchodzone na długo przed PRL [KALENDAR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823" y="1290301"/>
            <a:ext cx="4139530" cy="2509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09882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1334776" y="49176"/>
            <a:ext cx="9831538" cy="923330"/>
          </a:xfrm>
          <a:prstGeom prst="rect">
            <a:avLst/>
          </a:prstGeom>
          <a:noFill/>
        </p:spPr>
        <p:txBody>
          <a:bodyPr wrap="none" lIns="91440" tIns="45720" rIns="91440" bIns="45720">
            <a:spAutoFit/>
          </a:bodyPr>
          <a:lstStyle/>
          <a:p>
            <a:pPr algn="ctr"/>
            <a:r>
              <a:rPr lang="pl-PL" sz="5400" b="1" dirty="0">
                <a:ln w="9525">
                  <a:solidFill>
                    <a:schemeClr val="bg1"/>
                  </a:solidFill>
                  <a:prstDash val="solid"/>
                </a:ln>
                <a:effectLst>
                  <a:outerShdw blurRad="12700" dist="38100" dir="2700000" algn="tl" rotWithShape="0">
                    <a:schemeClr val="bg1">
                      <a:lumMod val="50000"/>
                    </a:schemeClr>
                  </a:outerShdw>
                </a:effectLst>
              </a:rPr>
              <a:t>Strajk robotników w Chicago</a:t>
            </a:r>
            <a:endParaRPr lang="pl-PL"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4" name="Prostokąt zaokrąglony 3"/>
          <p:cNvSpPr/>
          <p:nvPr/>
        </p:nvSpPr>
        <p:spPr>
          <a:xfrm>
            <a:off x="270456" y="1236372"/>
            <a:ext cx="5743978" cy="51773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ole tekstowe 4"/>
          <p:cNvSpPr txBox="1"/>
          <p:nvPr/>
        </p:nvSpPr>
        <p:spPr>
          <a:xfrm>
            <a:off x="682580" y="1403797"/>
            <a:ext cx="4893972" cy="4247317"/>
          </a:xfrm>
          <a:prstGeom prst="rect">
            <a:avLst/>
          </a:prstGeom>
          <a:noFill/>
        </p:spPr>
        <p:txBody>
          <a:bodyPr wrap="square" rtlCol="0">
            <a:spAutoFit/>
          </a:bodyPr>
          <a:lstStyle/>
          <a:p>
            <a:r>
              <a:rPr lang="pl-PL" dirty="0"/>
              <a:t>Zamieszki zrodziły się ze strajku robotników, którzy domagali się zniesienia 12-godzinnego dnia pracy, wprowadzenia 8-godzinnego czasu pracy oraz podwyżki wynagrodzeń. 1 maja 1886 rozpoczęły się starcia z policją, a 3 maja w ich wyniku zginęło sześciu robotników. Robotnicy w odruchu protestu zaczęli się gromadzić na </a:t>
            </a:r>
            <a:r>
              <a:rPr lang="pl-PL" dirty="0" err="1"/>
              <a:t>Haymarket</a:t>
            </a:r>
            <a:r>
              <a:rPr lang="pl-PL" dirty="0"/>
              <a:t> </a:t>
            </a:r>
            <a:r>
              <a:rPr lang="pl-PL" dirty="0" err="1"/>
              <a:t>Square</a:t>
            </a:r>
            <a:r>
              <a:rPr lang="pl-PL" dirty="0"/>
              <a:t>. Następnego dnia w trakcie trwającego wiecu w tłum protestujących i policjantów została wrzucona bomba – zginęło od niej 11 osób, wielu było rannych. W odpowiedzi policja otworzyła ogień do zgromadzonych.</a:t>
            </a:r>
          </a:p>
        </p:txBody>
      </p:sp>
      <p:sp>
        <p:nvSpPr>
          <p:cNvPr id="6" name="Strzałka w lewo 5"/>
          <p:cNvSpPr/>
          <p:nvPr/>
        </p:nvSpPr>
        <p:spPr>
          <a:xfrm>
            <a:off x="5988676" y="683824"/>
            <a:ext cx="5705341" cy="409423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ole tekstowe 6"/>
          <p:cNvSpPr txBox="1"/>
          <p:nvPr/>
        </p:nvSpPr>
        <p:spPr>
          <a:xfrm>
            <a:off x="7431110" y="1744207"/>
            <a:ext cx="4262907" cy="2308324"/>
          </a:xfrm>
          <a:prstGeom prst="rect">
            <a:avLst/>
          </a:prstGeom>
          <a:noFill/>
        </p:spPr>
        <p:txBody>
          <a:bodyPr wrap="square" rtlCol="0">
            <a:spAutoFit/>
          </a:bodyPr>
          <a:lstStyle/>
          <a:p>
            <a:r>
              <a:rPr lang="pl-PL" dirty="0"/>
              <a:t>Wydarzeniom z </a:t>
            </a:r>
            <a:r>
              <a:rPr lang="pl-PL" dirty="0" err="1"/>
              <a:t>Haymarket</a:t>
            </a:r>
            <a:r>
              <a:rPr lang="pl-PL" dirty="0"/>
              <a:t> amerykański pisarz Howard Fast poświęcił swoją powieść </a:t>
            </a:r>
            <a:r>
              <a:rPr lang="pl-PL" i="1" dirty="0"/>
              <a:t>Amerykanin</a:t>
            </a:r>
            <a:r>
              <a:rPr lang="pl-PL" dirty="0"/>
              <a:t> z 1946 r.</a:t>
            </a:r>
          </a:p>
          <a:p>
            <a:r>
              <a:rPr lang="pl-PL" dirty="0"/>
              <a:t>Dla upamiętnienia tych wydarzeń II Międzynarodówka ustanowiła 1 maja Świętem Pracy.</a:t>
            </a:r>
          </a:p>
          <a:p>
            <a:endParaRPr lang="pl-PL" dirty="0"/>
          </a:p>
        </p:txBody>
      </p:sp>
      <p:pic>
        <p:nvPicPr>
          <p:cNvPr id="13314" name="Picture 2" descr="Ilustracj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7354" y="3956615"/>
            <a:ext cx="4064646" cy="2819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4187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765787" y="301409"/>
            <a:ext cx="10248318" cy="923330"/>
          </a:xfrm>
          <a:prstGeom prst="rect">
            <a:avLst/>
          </a:prstGeom>
          <a:noFill/>
        </p:spPr>
        <p:txBody>
          <a:bodyPr wrap="none" lIns="91440" tIns="45720" rIns="91440" bIns="45720">
            <a:spAutoFit/>
          </a:bodyPr>
          <a:lstStyle/>
          <a:p>
            <a:pPr algn="ctr"/>
            <a:r>
              <a:rPr lang="pl-PL"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Jak obchodzimy Święto Pracy</a:t>
            </a:r>
          </a:p>
        </p:txBody>
      </p:sp>
      <p:sp>
        <p:nvSpPr>
          <p:cNvPr id="3" name="Prostokąt zaokrąglony 2"/>
          <p:cNvSpPr/>
          <p:nvPr/>
        </p:nvSpPr>
        <p:spPr>
          <a:xfrm>
            <a:off x="463639" y="1429556"/>
            <a:ext cx="6864439" cy="32583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pole tekstowe 3"/>
          <p:cNvSpPr txBox="1"/>
          <p:nvPr/>
        </p:nvSpPr>
        <p:spPr>
          <a:xfrm>
            <a:off x="766291" y="1627572"/>
            <a:ext cx="6259134" cy="2862322"/>
          </a:xfrm>
          <a:prstGeom prst="rect">
            <a:avLst/>
          </a:prstGeom>
          <a:noFill/>
        </p:spPr>
        <p:txBody>
          <a:bodyPr wrap="square" rtlCol="0">
            <a:spAutoFit/>
          </a:bodyPr>
          <a:lstStyle/>
          <a:p>
            <a:r>
              <a:rPr lang="pl-PL" dirty="0"/>
              <a:t>Pierwsze obchody Święta Pracy w Polsce miały miejsce w 1890 roku i niejednokrotnie odbywały się wbrew woli zaborców. W 1950 roku rząd komunistyczny nadał dniu 1 maja status święta państwowego. W ten sposób 1 maja stał się dniem wolnym od pracy. W czasach PRL-u w tym terminie organizowano liczne pochody z obowiązkowymi "szturmówkami". W latach 80. demonstracje pierwszomajowe organizowała podziemna Solidarność (w opozycji do oficjalnych obchodów). </a:t>
            </a:r>
          </a:p>
        </p:txBody>
      </p:sp>
      <p:sp>
        <p:nvSpPr>
          <p:cNvPr id="5" name="Prostokąt zaokrąglony 4"/>
          <p:cNvSpPr/>
          <p:nvPr/>
        </p:nvSpPr>
        <p:spPr>
          <a:xfrm>
            <a:off x="8049296" y="1429556"/>
            <a:ext cx="3734873" cy="39280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pole tekstowe 5"/>
          <p:cNvSpPr txBox="1"/>
          <p:nvPr/>
        </p:nvSpPr>
        <p:spPr>
          <a:xfrm>
            <a:off x="8319752" y="1627572"/>
            <a:ext cx="3090930" cy="3416320"/>
          </a:xfrm>
          <a:prstGeom prst="rect">
            <a:avLst/>
          </a:prstGeom>
          <a:noFill/>
        </p:spPr>
        <p:txBody>
          <a:bodyPr wrap="square" rtlCol="0">
            <a:spAutoFit/>
          </a:bodyPr>
          <a:lstStyle/>
          <a:p>
            <a:r>
              <a:rPr lang="pl-PL" dirty="0"/>
              <a:t>Obecnie w wielu miastach w Polsce odbywają się marsze, pochody oraz uroczystości związane ze Świętem 1 Maja. Dla wielu osób to także doskonała okazja do zwrócenia uwagi na problematykę braku pracy, niskiej płacy czy nierówności na rynku pracy. </a:t>
            </a:r>
          </a:p>
        </p:txBody>
      </p:sp>
    </p:spTree>
    <p:extLst>
      <p:ext uri="{BB962C8B-B14F-4D97-AF65-F5344CB8AC3E}">
        <p14:creationId xmlns:p14="http://schemas.microsoft.com/office/powerpoint/2010/main" val="6861935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76373" y="133609"/>
            <a:ext cx="10567316" cy="1754326"/>
          </a:xfrm>
          <a:prstGeom prst="rect">
            <a:avLst/>
          </a:prstGeom>
          <a:noFill/>
        </p:spPr>
        <p:txBody>
          <a:bodyPr wrap="none" lIns="91440" tIns="45720" rIns="91440" bIns="45720">
            <a:spAutoFit/>
          </a:bodyPr>
          <a:lstStyle/>
          <a:p>
            <a:pPr algn="ctr"/>
            <a:r>
              <a:rPr lang="pl-PL" sz="5400" b="1" dirty="0">
                <a:ln w="9525">
                  <a:solidFill>
                    <a:schemeClr val="bg1"/>
                  </a:solidFill>
                  <a:prstDash val="solid"/>
                </a:ln>
                <a:effectLst>
                  <a:outerShdw blurRad="12700" dist="38100" dir="2700000" algn="tl" rotWithShape="0">
                    <a:schemeClr val="bg1">
                      <a:lumMod val="50000"/>
                    </a:schemeClr>
                  </a:outerShdw>
                </a:effectLst>
              </a:rPr>
              <a:t>Jak się obchodzi Święto pracy </a:t>
            </a:r>
          </a:p>
          <a:p>
            <a:pPr algn="ctr"/>
            <a:r>
              <a:rPr lang="pl-PL" sz="5400" b="1" dirty="0">
                <a:ln w="9525">
                  <a:solidFill>
                    <a:schemeClr val="bg1"/>
                  </a:solidFill>
                  <a:prstDash val="solid"/>
                </a:ln>
                <a:effectLst>
                  <a:outerShdw blurRad="12700" dist="38100" dir="2700000" algn="tl" rotWithShape="0">
                    <a:schemeClr val="bg1">
                      <a:lumMod val="50000"/>
                    </a:schemeClr>
                  </a:outerShdw>
                </a:effectLst>
              </a:rPr>
              <a:t>w innych krajach?</a:t>
            </a:r>
            <a:endParaRPr lang="pl-PL"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3" name="Prostokąt zaokrąglony 2"/>
          <p:cNvSpPr/>
          <p:nvPr/>
        </p:nvSpPr>
        <p:spPr>
          <a:xfrm>
            <a:off x="158694" y="1761513"/>
            <a:ext cx="7196636" cy="49033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ole tekstowe 6"/>
          <p:cNvSpPr txBox="1"/>
          <p:nvPr/>
        </p:nvSpPr>
        <p:spPr>
          <a:xfrm>
            <a:off x="550172" y="2089506"/>
            <a:ext cx="6413679" cy="4801314"/>
          </a:xfrm>
          <a:prstGeom prst="rect">
            <a:avLst/>
          </a:prstGeom>
          <a:noFill/>
        </p:spPr>
        <p:txBody>
          <a:bodyPr wrap="square" rtlCol="0">
            <a:spAutoFit/>
          </a:bodyPr>
          <a:lstStyle/>
          <a:p>
            <a:r>
              <a:rPr lang="pl-PL" dirty="0"/>
              <a:t>W Finlandii 1 Maja to także oficjalnie Dzień Pracy.</a:t>
            </a:r>
          </a:p>
          <a:p>
            <a:r>
              <a:rPr lang="pl-PL" dirty="0"/>
              <a:t> Kiedyś było to święto robotników, chłopów i rzemieślników, dziś jednak robotniczy charakter święta jest już mniej istotny – został zdominowany przez </a:t>
            </a:r>
            <a:r>
              <a:rPr lang="pl-PL" dirty="0" err="1"/>
              <a:t>Vappu</a:t>
            </a:r>
            <a:r>
              <a:rPr lang="pl-PL" dirty="0"/>
              <a:t> , czyli fiński karnawał. Dzień ten jest kojarzony przede wszystkim ze studentami.</a:t>
            </a:r>
          </a:p>
          <a:p>
            <a:endParaRPr lang="pl-PL" dirty="0"/>
          </a:p>
          <a:p>
            <a:r>
              <a:rPr lang="pl-PL" dirty="0"/>
              <a:t>Impreza rozpoczyna się 30 kwietnia, kiedy to ulice miast wypełnia młodzież w charakterystycznych strojach. Tradycją jest także ubieranie helsińskiego pomnika nagiej kobiety </a:t>
            </a:r>
            <a:r>
              <a:rPr lang="pl-PL" dirty="0" err="1"/>
              <a:t>Havis</a:t>
            </a:r>
            <a:r>
              <a:rPr lang="pl-PL" dirty="0"/>
              <a:t> Amanda w studencką czapkę - </a:t>
            </a:r>
            <a:r>
              <a:rPr lang="pl-PL" dirty="0" err="1"/>
              <a:t>ylioppilas</a:t>
            </a:r>
            <a:r>
              <a:rPr lang="pl-PL" dirty="0"/>
              <a:t> </a:t>
            </a:r>
            <a:r>
              <a:rPr lang="pl-PL" dirty="0" err="1"/>
              <a:t>lakki</a:t>
            </a:r>
            <a:r>
              <a:rPr lang="pl-PL" dirty="0"/>
              <a:t>.</a:t>
            </a:r>
          </a:p>
          <a:p>
            <a:endParaRPr lang="pl-PL" dirty="0"/>
          </a:p>
          <a:p>
            <a:r>
              <a:rPr lang="pl-PL" dirty="0"/>
              <a:t>Tego dnia dozwolone jest również spożywanie alkoholu na świeżym powietrzu we wszystkich miastach – na co dzień nie wszędzie jest to możliwe.</a:t>
            </a:r>
          </a:p>
          <a:p>
            <a:endParaRPr lang="pl-PL" dirty="0"/>
          </a:p>
        </p:txBody>
      </p:sp>
      <p:pic>
        <p:nvPicPr>
          <p:cNvPr id="10242" name="Picture 2" descr="Finlandia: Helsinki - blog: PlanMyTravels.e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9898" y="3698522"/>
            <a:ext cx="4213703" cy="2859700"/>
          </a:xfrm>
          <a:prstGeom prst="rect">
            <a:avLst/>
          </a:prstGeom>
          <a:noFill/>
          <a:extLst>
            <a:ext uri="{909E8E84-426E-40DD-AFC4-6F175D3DCCD1}">
              <a14:hiddenFill xmlns:a14="http://schemas.microsoft.com/office/drawing/2010/main">
                <a:solidFill>
                  <a:srgbClr val="FFFFFF"/>
                </a:solidFill>
              </a14:hiddenFill>
            </a:ext>
          </a:extLst>
        </p:spPr>
      </p:pic>
      <p:sp>
        <p:nvSpPr>
          <p:cNvPr id="9" name="Prostokąt 8"/>
          <p:cNvSpPr/>
          <p:nvPr/>
        </p:nvSpPr>
        <p:spPr>
          <a:xfrm>
            <a:off x="7746808" y="2285397"/>
            <a:ext cx="3554179" cy="1015663"/>
          </a:xfrm>
          <a:prstGeom prst="rect">
            <a:avLst/>
          </a:prstGeom>
        </p:spPr>
        <p:txBody>
          <a:bodyPr wrap="none">
            <a:spAutoFit/>
          </a:bodyPr>
          <a:lstStyle/>
          <a:p>
            <a:pPr algn="ctr"/>
            <a:r>
              <a:rPr lang="pl-PL" sz="6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Finlandia</a:t>
            </a:r>
          </a:p>
        </p:txBody>
      </p:sp>
    </p:spTree>
    <p:extLst>
      <p:ext uri="{BB962C8B-B14F-4D97-AF65-F5344CB8AC3E}">
        <p14:creationId xmlns:p14="http://schemas.microsoft.com/office/powerpoint/2010/main" val="10322765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zaokrąglony 2"/>
          <p:cNvSpPr/>
          <p:nvPr/>
        </p:nvSpPr>
        <p:spPr>
          <a:xfrm>
            <a:off x="663947" y="1618700"/>
            <a:ext cx="6322154" cy="49583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rostokąt 4"/>
          <p:cNvSpPr/>
          <p:nvPr/>
        </p:nvSpPr>
        <p:spPr>
          <a:xfrm>
            <a:off x="8750807" y="145013"/>
            <a:ext cx="1972015" cy="923330"/>
          </a:xfrm>
          <a:prstGeom prst="rect">
            <a:avLst/>
          </a:prstGeom>
          <a:noFill/>
        </p:spPr>
        <p:txBody>
          <a:bodyPr wrap="none" lIns="91440" tIns="45720" rIns="91440" bIns="45720">
            <a:spAutoFit/>
          </a:bodyPr>
          <a:lstStyle/>
          <a:p>
            <a:pPr algn="ctr"/>
            <a:r>
              <a:rPr lang="pl-PL"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Rosja</a:t>
            </a:r>
          </a:p>
        </p:txBody>
      </p:sp>
      <p:sp>
        <p:nvSpPr>
          <p:cNvPr id="6" name="Prostokąt zaokrąglony 5"/>
          <p:cNvSpPr/>
          <p:nvPr/>
        </p:nvSpPr>
        <p:spPr>
          <a:xfrm>
            <a:off x="7365340" y="1178414"/>
            <a:ext cx="4637769" cy="55185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ole tekstowe 6"/>
          <p:cNvSpPr txBox="1"/>
          <p:nvPr/>
        </p:nvSpPr>
        <p:spPr>
          <a:xfrm>
            <a:off x="7650824" y="1398556"/>
            <a:ext cx="4171982" cy="4801314"/>
          </a:xfrm>
          <a:prstGeom prst="rect">
            <a:avLst/>
          </a:prstGeom>
          <a:noFill/>
        </p:spPr>
        <p:txBody>
          <a:bodyPr wrap="square" rtlCol="0">
            <a:spAutoFit/>
          </a:bodyPr>
          <a:lstStyle/>
          <a:p>
            <a:r>
              <a:rPr lang="pl-PL" dirty="0"/>
              <a:t>Na Placu Czerwonym odbywa się 1-majowy wielki pochód, w którym przemaszeruje 100 tys. ludzi. Ta manifestacja ma przypominać te, które odbywały się w czasach Związku Radzieckiego. Wtedy też na pochodach nie było żadnych opozycyjnych haseł.</a:t>
            </a:r>
          </a:p>
          <a:p>
            <a:endParaRPr lang="pl-PL" dirty="0"/>
          </a:p>
          <a:p>
            <a:r>
              <a:rPr lang="pl-PL" dirty="0"/>
              <a:t>W Święto Pracy na  Kremlu Władimir Putin wręczy pięciu osobom Złotą Gwiazdę Bohatera Pracy - dokładnie tak samo, jak miało to miejsce w Związku Radzieckim, gdy przodownikom pracy wręczano takie gwiazdy za ogromną wydajność. </a:t>
            </a:r>
          </a:p>
        </p:txBody>
      </p:sp>
      <p:sp>
        <p:nvSpPr>
          <p:cNvPr id="8" name="Prostokąt 7"/>
          <p:cNvSpPr/>
          <p:nvPr/>
        </p:nvSpPr>
        <p:spPr>
          <a:xfrm>
            <a:off x="2450287" y="428907"/>
            <a:ext cx="2749471" cy="923330"/>
          </a:xfrm>
          <a:prstGeom prst="rect">
            <a:avLst/>
          </a:prstGeom>
          <a:noFill/>
        </p:spPr>
        <p:txBody>
          <a:bodyPr wrap="none" lIns="91440" tIns="45720" rIns="91440" bIns="45720">
            <a:spAutoFit/>
          </a:bodyPr>
          <a:lstStyle/>
          <a:p>
            <a:pPr algn="ctr"/>
            <a:r>
              <a:rPr lang="pl-PL"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Czechy</a:t>
            </a:r>
          </a:p>
        </p:txBody>
      </p:sp>
      <p:sp>
        <p:nvSpPr>
          <p:cNvPr id="9" name="pole tekstowe 8"/>
          <p:cNvSpPr txBox="1"/>
          <p:nvPr/>
        </p:nvSpPr>
        <p:spPr>
          <a:xfrm>
            <a:off x="1043187" y="2009104"/>
            <a:ext cx="5563673" cy="4093428"/>
          </a:xfrm>
          <a:prstGeom prst="rect">
            <a:avLst/>
          </a:prstGeom>
          <a:noFill/>
        </p:spPr>
        <p:txBody>
          <a:bodyPr wrap="square" rtlCol="0">
            <a:spAutoFit/>
          </a:bodyPr>
          <a:lstStyle/>
          <a:p>
            <a:r>
              <a:rPr lang="pl-PL" sz="2000" dirty="0"/>
              <a:t>1 maja w Czechach jest świętem miłości.</a:t>
            </a:r>
          </a:p>
          <a:p>
            <a:endParaRPr lang="pl-PL" sz="2000" dirty="0"/>
          </a:p>
          <a:p>
            <a:r>
              <a:rPr lang="pl-PL" sz="2000" dirty="0"/>
              <a:t> Według czeskiej tradycji noc z 30 kwietnia na 1 maja jest nocą czarów i sabatów czarownic, utarty zwyczaj niejako zmusza kobiety, by wtedy były miłe dla swoich partnerów, bo tylko w ten sposób mogą przekonać mężczyzn, że nie są wiedźmami. To także Międzynarodowy Dzień Solidarności Ludzi Pracy, czyli święto robotników i klasy pracującej. W Czechach to dzień wolny od pracy i idealny moment na zorganizowanie festiwalu wiosennego.</a:t>
            </a:r>
          </a:p>
        </p:txBody>
      </p:sp>
    </p:spTree>
    <p:extLst>
      <p:ext uri="{BB962C8B-B14F-4D97-AF65-F5344CB8AC3E}">
        <p14:creationId xmlns:p14="http://schemas.microsoft.com/office/powerpoint/2010/main" val="9484900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860467" y="211256"/>
            <a:ext cx="5852884" cy="923330"/>
          </a:xfrm>
          <a:prstGeom prst="rect">
            <a:avLst/>
          </a:prstGeom>
          <a:noFill/>
        </p:spPr>
        <p:txBody>
          <a:bodyPr wrap="none" lIns="91440" tIns="45720" rIns="91440" bIns="45720">
            <a:spAutoFit/>
          </a:bodyPr>
          <a:lstStyle/>
          <a:p>
            <a:pPr algn="ctr"/>
            <a:r>
              <a:rPr lang="pl-PL"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PODSUMOWANIE</a:t>
            </a:r>
          </a:p>
        </p:txBody>
      </p:sp>
      <p:sp>
        <p:nvSpPr>
          <p:cNvPr id="5" name="pole tekstowe 4"/>
          <p:cNvSpPr txBox="1"/>
          <p:nvPr/>
        </p:nvSpPr>
        <p:spPr>
          <a:xfrm>
            <a:off x="9684912" y="671691"/>
            <a:ext cx="2176530" cy="6186309"/>
          </a:xfrm>
          <a:prstGeom prst="rect">
            <a:avLst/>
          </a:prstGeom>
          <a:noFill/>
        </p:spPr>
        <p:txBody>
          <a:bodyPr wrap="square" rtlCol="0">
            <a:spAutoFit/>
          </a:bodyPr>
          <a:lstStyle/>
          <a:p>
            <a:r>
              <a:rPr lang="pl-PL" sz="3600" b="1" dirty="0">
                <a:solidFill>
                  <a:srgbClr val="FF0000"/>
                </a:solidFill>
                <a:effectLst>
                  <a:outerShdw blurRad="38100" dist="38100" dir="2700000" algn="tl">
                    <a:srgbClr val="000000">
                      <a:alpha val="43137"/>
                    </a:srgbClr>
                  </a:outerShdw>
                </a:effectLst>
              </a:rPr>
              <a:t>Z</a:t>
            </a:r>
          </a:p>
          <a:p>
            <a:r>
              <a:rPr lang="pl-PL" sz="3600" b="1" dirty="0">
                <a:solidFill>
                  <a:srgbClr val="FF0000"/>
                </a:solidFill>
                <a:effectLst>
                  <a:outerShdw blurRad="38100" dist="38100" dir="2700000" algn="tl">
                    <a:srgbClr val="000000">
                      <a:alpha val="43137"/>
                    </a:srgbClr>
                  </a:outerShdw>
                </a:effectLst>
              </a:rPr>
              <a:t>A</a:t>
            </a:r>
          </a:p>
          <a:p>
            <a:r>
              <a:rPr lang="pl-PL" sz="3600" b="1" dirty="0">
                <a:solidFill>
                  <a:srgbClr val="FF0000"/>
                </a:solidFill>
                <a:effectLst>
                  <a:outerShdw blurRad="38100" dist="38100" dir="2700000" algn="tl">
                    <a:srgbClr val="000000">
                      <a:alpha val="43137"/>
                    </a:srgbClr>
                  </a:outerShdw>
                </a:effectLst>
              </a:rPr>
              <a:t>P</a:t>
            </a:r>
          </a:p>
          <a:p>
            <a:r>
              <a:rPr lang="pl-PL" sz="3600" b="1" dirty="0">
                <a:solidFill>
                  <a:srgbClr val="FF0000"/>
                </a:solidFill>
                <a:effectLst>
                  <a:outerShdw blurRad="38100" dist="38100" dir="2700000" algn="tl">
                    <a:srgbClr val="000000">
                      <a:alpha val="43137"/>
                    </a:srgbClr>
                  </a:outerShdw>
                </a:effectLst>
              </a:rPr>
              <a:t>A</a:t>
            </a:r>
          </a:p>
          <a:p>
            <a:r>
              <a:rPr lang="pl-PL" sz="3600" b="1" dirty="0">
                <a:solidFill>
                  <a:srgbClr val="FF0000"/>
                </a:solidFill>
                <a:effectLst>
                  <a:outerShdw blurRad="38100" dist="38100" dir="2700000" algn="tl">
                    <a:srgbClr val="000000">
                      <a:alpha val="43137"/>
                    </a:srgbClr>
                  </a:outerShdw>
                </a:effectLst>
              </a:rPr>
              <a:t>M</a:t>
            </a:r>
          </a:p>
          <a:p>
            <a:r>
              <a:rPr lang="pl-PL" sz="3600" b="1" dirty="0">
                <a:solidFill>
                  <a:srgbClr val="FF0000"/>
                </a:solidFill>
                <a:effectLst>
                  <a:outerShdw blurRad="38100" dist="38100" dir="2700000" algn="tl">
                    <a:srgbClr val="000000">
                      <a:alpha val="43137"/>
                    </a:srgbClr>
                  </a:outerShdw>
                </a:effectLst>
              </a:rPr>
              <a:t>I</a:t>
            </a:r>
          </a:p>
          <a:p>
            <a:r>
              <a:rPr lang="pl-PL" sz="3600" b="1" dirty="0">
                <a:solidFill>
                  <a:srgbClr val="FF0000"/>
                </a:solidFill>
                <a:effectLst>
                  <a:outerShdw blurRad="38100" dist="38100" dir="2700000" algn="tl">
                    <a:srgbClr val="000000">
                      <a:alpha val="43137"/>
                    </a:srgbClr>
                  </a:outerShdw>
                </a:effectLst>
              </a:rPr>
              <a:t>Ę</a:t>
            </a:r>
          </a:p>
          <a:p>
            <a:r>
              <a:rPr lang="pl-PL" sz="3600" b="1" dirty="0">
                <a:solidFill>
                  <a:srgbClr val="FF0000"/>
                </a:solidFill>
                <a:effectLst>
                  <a:outerShdw blurRad="38100" dist="38100" dir="2700000" algn="tl">
                    <a:srgbClr val="000000">
                      <a:alpha val="43137"/>
                    </a:srgbClr>
                  </a:outerShdw>
                </a:effectLst>
              </a:rPr>
              <a:t>T</a:t>
            </a:r>
          </a:p>
          <a:p>
            <a:r>
              <a:rPr lang="pl-PL" sz="3600" b="1" dirty="0">
                <a:solidFill>
                  <a:srgbClr val="FF0000"/>
                </a:solidFill>
                <a:effectLst>
                  <a:outerShdw blurRad="38100" dist="38100" dir="2700000" algn="tl">
                    <a:srgbClr val="000000">
                      <a:alpha val="43137"/>
                    </a:srgbClr>
                  </a:outerShdw>
                </a:effectLst>
              </a:rPr>
              <a:t>A</a:t>
            </a:r>
          </a:p>
          <a:p>
            <a:r>
              <a:rPr lang="pl-PL" sz="3600" b="1" dirty="0">
                <a:solidFill>
                  <a:srgbClr val="FF0000"/>
                </a:solidFill>
                <a:effectLst>
                  <a:outerShdw blurRad="38100" dist="38100" dir="2700000" algn="tl">
                    <a:srgbClr val="000000">
                      <a:alpha val="43137"/>
                    </a:srgbClr>
                  </a:outerShdw>
                </a:effectLst>
              </a:rPr>
              <a:t>J</a:t>
            </a:r>
          </a:p>
          <a:p>
            <a:endParaRPr lang="pl-PL" sz="3600" dirty="0"/>
          </a:p>
        </p:txBody>
      </p:sp>
      <p:sp>
        <p:nvSpPr>
          <p:cNvPr id="6" name="Prostokąt zaokrąglony 5"/>
          <p:cNvSpPr/>
          <p:nvPr/>
        </p:nvSpPr>
        <p:spPr>
          <a:xfrm>
            <a:off x="27114" y="1134586"/>
            <a:ext cx="5666705" cy="329699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pole tekstowe 8"/>
          <p:cNvSpPr txBox="1"/>
          <p:nvPr/>
        </p:nvSpPr>
        <p:spPr>
          <a:xfrm>
            <a:off x="347730" y="1378039"/>
            <a:ext cx="5009881" cy="3416320"/>
          </a:xfrm>
          <a:prstGeom prst="rect">
            <a:avLst/>
          </a:prstGeom>
          <a:noFill/>
        </p:spPr>
        <p:txBody>
          <a:bodyPr wrap="square" rtlCol="0">
            <a:spAutoFit/>
          </a:bodyPr>
          <a:lstStyle/>
          <a:p>
            <a:r>
              <a:rPr lang="pl-PL" dirty="0"/>
              <a:t>Święto Pracy i Święto Flagi są świętami państwowymi. Wtedy jest dzień wolny i nikt nie idzie do pracy ani do szkoły.</a:t>
            </a:r>
          </a:p>
          <a:p>
            <a:endParaRPr lang="pl-PL" dirty="0"/>
          </a:p>
          <a:p>
            <a:r>
              <a:rPr lang="pl-PL" dirty="0"/>
              <a:t>Święto Pracy obchodzimy 1 maja. Ma ono upamiętniać kolejne rocznice strajku robotników w Chicago (1886) r. , brutalnie stłumionego przez policję. Po raz pierwszy święto obchodzono m.in. w Wielkiej Brytanii, Niemczech, Belgii i Francji. </a:t>
            </a:r>
          </a:p>
          <a:p>
            <a:endParaRPr lang="pl-PL" dirty="0"/>
          </a:p>
          <a:p>
            <a:r>
              <a:rPr lang="pl-PL" dirty="0"/>
              <a:t> </a:t>
            </a:r>
          </a:p>
        </p:txBody>
      </p:sp>
      <p:sp>
        <p:nvSpPr>
          <p:cNvPr id="11" name="Prostokąt zaokrąglony 10"/>
          <p:cNvSpPr/>
          <p:nvPr/>
        </p:nvSpPr>
        <p:spPr>
          <a:xfrm>
            <a:off x="34340" y="4675031"/>
            <a:ext cx="8542989" cy="2041302"/>
          </a:xfrm>
          <a:prstGeom prst="roundRect">
            <a:avLst>
              <a:gd name="adj" fmla="val 204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pole tekstowe 12"/>
          <p:cNvSpPr txBox="1"/>
          <p:nvPr/>
        </p:nvSpPr>
        <p:spPr>
          <a:xfrm>
            <a:off x="347730" y="4842456"/>
            <a:ext cx="7868991" cy="1754326"/>
          </a:xfrm>
          <a:prstGeom prst="rect">
            <a:avLst/>
          </a:prstGeom>
          <a:noFill/>
        </p:spPr>
        <p:txBody>
          <a:bodyPr wrap="square" rtlCol="0">
            <a:spAutoFit/>
          </a:bodyPr>
          <a:lstStyle/>
          <a:p>
            <a:r>
              <a:rPr lang="pl-PL" dirty="0"/>
              <a:t>Święto Flagi obchodzimy 2 maja. Wtedy wszyscy wywieszamy flagi na balkonach i dachach. Flaga jest naszym ważnym symbolem. Trzeba pamiętać , że z flagą trzeba obchodzić się odpowiednio. W dużych miastach flagi są wywieszane przy drogach, na sądach, na ratuszach itp. </a:t>
            </a:r>
          </a:p>
          <a:p>
            <a:r>
              <a:rPr lang="pl-PL" dirty="0"/>
              <a:t>  </a:t>
            </a:r>
          </a:p>
        </p:txBody>
      </p:sp>
      <p:pic>
        <p:nvPicPr>
          <p:cNvPr id="14338" name="Picture 2" descr="Flaga Polski - 5 faktów na Dzień Flagi - Niepodległa - stulecie odzyskania  niepodległośc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6784" y="1568778"/>
            <a:ext cx="3292348" cy="2196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2658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390440" y="224135"/>
            <a:ext cx="4123245" cy="1323439"/>
          </a:xfrm>
          <a:prstGeom prst="rect">
            <a:avLst/>
          </a:prstGeom>
          <a:noFill/>
        </p:spPr>
        <p:txBody>
          <a:bodyPr wrap="none" lIns="91440" tIns="45720" rIns="91440" bIns="45720">
            <a:spAutoFit/>
          </a:bodyPr>
          <a:lstStyle/>
          <a:p>
            <a:pPr algn="ctr"/>
            <a:r>
              <a:rPr lang="pl-PL"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ŹRÓDŁA</a:t>
            </a:r>
          </a:p>
        </p:txBody>
      </p:sp>
      <p:sp>
        <p:nvSpPr>
          <p:cNvPr id="3" name="Minus 2"/>
          <p:cNvSpPr/>
          <p:nvPr/>
        </p:nvSpPr>
        <p:spPr>
          <a:xfrm>
            <a:off x="-631064" y="1347951"/>
            <a:ext cx="9762186" cy="1545465"/>
          </a:xfrm>
          <a:prstGeom prst="mathMinu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Minus 3"/>
          <p:cNvSpPr/>
          <p:nvPr/>
        </p:nvSpPr>
        <p:spPr>
          <a:xfrm>
            <a:off x="-927278" y="1921062"/>
            <a:ext cx="11951594" cy="1929722"/>
          </a:xfrm>
          <a:prstGeom prst="mathMinus">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ole tekstowe 4"/>
          <p:cNvSpPr txBox="1"/>
          <p:nvPr/>
        </p:nvSpPr>
        <p:spPr>
          <a:xfrm>
            <a:off x="682581" y="3481452"/>
            <a:ext cx="7753082" cy="400110"/>
          </a:xfrm>
          <a:prstGeom prst="rect">
            <a:avLst/>
          </a:prstGeom>
          <a:noFill/>
        </p:spPr>
        <p:txBody>
          <a:bodyPr wrap="square" rtlCol="0">
            <a:spAutoFit/>
          </a:bodyPr>
          <a:lstStyle/>
          <a:p>
            <a:r>
              <a:rPr lang="pl-PL" sz="2000" b="1" i="1" dirty="0">
                <a:effectLst>
                  <a:outerShdw blurRad="38100" dist="38100" dir="2700000" algn="tl">
                    <a:srgbClr val="000000">
                      <a:alpha val="43137"/>
                    </a:srgbClr>
                  </a:outerShdw>
                </a:effectLst>
              </a:rPr>
              <a:t>W prezentacji wykorzystano materiały z następujących stron:</a:t>
            </a:r>
          </a:p>
        </p:txBody>
      </p:sp>
      <p:sp>
        <p:nvSpPr>
          <p:cNvPr id="6" name="pole tekstowe 5"/>
          <p:cNvSpPr txBox="1"/>
          <p:nvPr/>
        </p:nvSpPr>
        <p:spPr>
          <a:xfrm>
            <a:off x="579549" y="4159876"/>
            <a:ext cx="7856114" cy="2585323"/>
          </a:xfrm>
          <a:prstGeom prst="rect">
            <a:avLst/>
          </a:prstGeom>
          <a:noFill/>
        </p:spPr>
        <p:txBody>
          <a:bodyPr wrap="square" rtlCol="0">
            <a:spAutoFit/>
          </a:bodyPr>
          <a:lstStyle/>
          <a:p>
            <a:pPr marL="285750" indent="-285750">
              <a:buFont typeface="Arial" panose="020B0604020202020204" pitchFamily="34" charset="0"/>
              <a:buChar char="•"/>
            </a:pPr>
            <a:r>
              <a:rPr lang="pl-PL" dirty="0">
                <a:hlinkClick r:id="rId2"/>
              </a:rPr>
              <a:t>http://bursa2zamosc.pl/wp-content/uploads/2020/04/</a:t>
            </a:r>
            <a:endParaRPr lang="pl-PL" dirty="0"/>
          </a:p>
          <a:p>
            <a:pPr marL="285750" indent="-285750">
              <a:buFont typeface="Arial" panose="020B0604020202020204" pitchFamily="34" charset="0"/>
              <a:buChar char="•"/>
            </a:pPr>
            <a:r>
              <a:rPr lang="pl-PL" dirty="0">
                <a:hlinkClick r:id="rId3"/>
              </a:rPr>
              <a:t>https://www.radiozet.pl/Co-gdzie-kiedy-jak/Swieto-Pracy-2021-1-maja-co-to-za-swieto-i-jak-sie-je-obchodzi-w-Polsce</a:t>
            </a:r>
            <a:endParaRPr lang="pl-PL" dirty="0"/>
          </a:p>
          <a:p>
            <a:pPr marL="285750" indent="-285750">
              <a:buFont typeface="Arial" panose="020B0604020202020204" pitchFamily="34" charset="0"/>
              <a:buChar char="•"/>
            </a:pPr>
            <a:r>
              <a:rPr lang="pl-PL" dirty="0"/>
              <a:t>Grafika Google</a:t>
            </a:r>
          </a:p>
          <a:p>
            <a:pPr marL="285750" indent="-285750">
              <a:buFont typeface="Arial" panose="020B0604020202020204" pitchFamily="34" charset="0"/>
              <a:buChar char="•"/>
            </a:pPr>
            <a:r>
              <a:rPr lang="pl-PL" dirty="0"/>
              <a:t>nck.pl/projekty-kulturalne/projekty/barwy-</a:t>
            </a:r>
            <a:r>
              <a:rPr lang="pl-PL" dirty="0" err="1"/>
              <a:t>wspolne</a:t>
            </a:r>
            <a:r>
              <a:rPr lang="pl-PL" dirty="0"/>
              <a:t>/</a:t>
            </a:r>
            <a:r>
              <a:rPr lang="pl-PL" dirty="0" err="1"/>
              <a:t>aktualnosci</a:t>
            </a:r>
            <a:r>
              <a:rPr lang="pl-PL" dirty="0"/>
              <a:t>/dzien-flagi-2-maja-2019</a:t>
            </a:r>
          </a:p>
          <a:p>
            <a:pPr marL="285750" indent="-285750">
              <a:buFont typeface="Arial" panose="020B0604020202020204" pitchFamily="34" charset="0"/>
              <a:buChar char="•"/>
            </a:pPr>
            <a:r>
              <a:rPr lang="pl-PL" dirty="0">
                <a:hlinkClick r:id="rId4"/>
              </a:rPr>
              <a:t>https://tvn24.pl/biznes/ze-swiata/jak-rosja-swietuje-1-maja-ra538456-4457878</a:t>
            </a:r>
            <a:endParaRPr lang="pl-PL" dirty="0"/>
          </a:p>
          <a:p>
            <a:pPr marL="285750" indent="-285750">
              <a:buFont typeface="Arial" panose="020B0604020202020204" pitchFamily="34" charset="0"/>
              <a:buChar char="•"/>
            </a:pPr>
            <a:endParaRPr lang="pl-PL" dirty="0"/>
          </a:p>
        </p:txBody>
      </p:sp>
      <p:sp>
        <p:nvSpPr>
          <p:cNvPr id="7" name="Uśmiechnięta buźka 6"/>
          <p:cNvSpPr/>
          <p:nvPr/>
        </p:nvSpPr>
        <p:spPr>
          <a:xfrm>
            <a:off x="8731877" y="3379276"/>
            <a:ext cx="3022253" cy="2879856"/>
          </a:xfrm>
          <a:prstGeom prst="smileyFac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Prostokąt zaokrąglony 7"/>
          <p:cNvSpPr/>
          <p:nvPr/>
        </p:nvSpPr>
        <p:spPr>
          <a:xfrm>
            <a:off x="8229092" y="156952"/>
            <a:ext cx="3421498" cy="24160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pole tekstowe 8"/>
          <p:cNvSpPr txBox="1"/>
          <p:nvPr/>
        </p:nvSpPr>
        <p:spPr>
          <a:xfrm>
            <a:off x="8495776" y="390583"/>
            <a:ext cx="2987898" cy="2031325"/>
          </a:xfrm>
          <a:prstGeom prst="rect">
            <a:avLst/>
          </a:prstGeom>
          <a:noFill/>
        </p:spPr>
        <p:txBody>
          <a:bodyPr wrap="square" rtlCol="0">
            <a:spAutoFit/>
          </a:bodyPr>
          <a:lstStyle/>
          <a:p>
            <a:r>
              <a:rPr lang="pl-PL"/>
              <a:t>Dziękujemy za uwagę</a:t>
            </a:r>
            <a:r>
              <a:rPr lang="pl-PL" dirty="0"/>
              <a:t>. </a:t>
            </a:r>
            <a:r>
              <a:rPr lang="pl-PL" dirty="0">
                <a:sym typeface="Wingdings" panose="05000000000000000000" pitchFamily="2" charset="2"/>
              </a:rPr>
              <a:t></a:t>
            </a:r>
          </a:p>
          <a:p>
            <a:endParaRPr lang="pl-PL" dirty="0">
              <a:sym typeface="Wingdings" panose="05000000000000000000" pitchFamily="2" charset="2"/>
            </a:endParaRPr>
          </a:p>
          <a:p>
            <a:r>
              <a:rPr lang="pl-PL" dirty="0">
                <a:sym typeface="Wingdings" panose="05000000000000000000" pitchFamily="2" charset="2"/>
              </a:rPr>
              <a:t>Przygotowali:</a:t>
            </a:r>
          </a:p>
          <a:p>
            <a:r>
              <a:rPr lang="pl-PL" dirty="0">
                <a:sym typeface="Wingdings" panose="05000000000000000000" pitchFamily="2" charset="2"/>
              </a:rPr>
              <a:t>-Filip</a:t>
            </a:r>
          </a:p>
          <a:p>
            <a:r>
              <a:rPr lang="pl-PL" dirty="0">
                <a:sym typeface="Wingdings" panose="05000000000000000000" pitchFamily="2" charset="2"/>
              </a:rPr>
              <a:t>-Paweł</a:t>
            </a:r>
          </a:p>
          <a:p>
            <a:r>
              <a:rPr lang="pl-PL" dirty="0">
                <a:sym typeface="Wingdings" panose="05000000000000000000" pitchFamily="2" charset="2"/>
              </a:rPr>
              <a:t>-Łukasz</a:t>
            </a:r>
          </a:p>
          <a:p>
            <a:r>
              <a:rPr lang="pl-PL" dirty="0">
                <a:sym typeface="Wingdings" panose="05000000000000000000" pitchFamily="2" charset="2"/>
              </a:rPr>
              <a:t></a:t>
            </a:r>
            <a:endParaRPr lang="pl-PL" dirty="0"/>
          </a:p>
        </p:txBody>
      </p:sp>
    </p:spTree>
    <p:extLst>
      <p:ext uri="{BB962C8B-B14F-4D97-AF65-F5344CB8AC3E}">
        <p14:creationId xmlns:p14="http://schemas.microsoft.com/office/powerpoint/2010/main" val="18334383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iatka">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Siatka</Template>
  <TotalTime>344</TotalTime>
  <Words>1129</Words>
  <Application>Microsoft Office PowerPoint</Application>
  <PresentationFormat>Panoramiczny</PresentationFormat>
  <Paragraphs>90</Paragraphs>
  <Slides>15</Slides>
  <Notes>0</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15</vt:i4>
      </vt:variant>
    </vt:vector>
  </HeadingPairs>
  <TitlesOfParts>
    <vt:vector size="18" baseType="lpstr">
      <vt:lpstr>Arial</vt:lpstr>
      <vt:lpstr>Century Gothic</vt:lpstr>
      <vt:lpstr>Siatka</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FILIP</dc:creator>
  <cp:lastModifiedBy>Luiza Dworok</cp:lastModifiedBy>
  <cp:revision>31</cp:revision>
  <dcterms:created xsi:type="dcterms:W3CDTF">2021-04-25T12:31:00Z</dcterms:created>
  <dcterms:modified xsi:type="dcterms:W3CDTF">2021-05-01T15:12:18Z</dcterms:modified>
</cp:coreProperties>
</file>