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Merriweather" panose="020B0604020202020204" charset="-18"/>
      <p:regular r:id="rId20"/>
      <p:bold r:id="rId21"/>
      <p:italic r:id="rId22"/>
      <p:boldItalic r:id="rId23"/>
    </p:embeddedFont>
    <p:embeddedFont>
      <p:font typeface="Roboto"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c725cdb0fa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c725cdb0f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c61a6ebb62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c61a6ebb62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c61a6ebb62_2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c61a6ebb62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c61a6ebb62_2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c61a6ebb62_2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61a6ebb62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c61a6ebb62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61a6ebb62_2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61a6ebb62_2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c61a6ebb62_2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c61a6ebb62_2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c61a6ebb62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c61a6ebb62_2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c61a6ebb62_2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c61a6ebb62_2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c61a6ebb62_2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c61a6ebb62_2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c61a6ebb62_2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c61a6ebb62_2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c61a6ebb62_2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c61a6ebb62_2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c61a6ebb62_2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c61a6ebb62_2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c61a6ebb62_2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c61a6ebb62_2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c61a6ebb62_2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c61a6ebb62_2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c61a6ebb62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c61a6ebb62_2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 Id="rId9"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pl" sz="4800" b="1" i="1" u="sng"/>
              <a:t>Pomogę środowisku!</a:t>
            </a:r>
            <a:endParaRPr sz="4800" b="1" i="1" u="sng"/>
          </a:p>
        </p:txBody>
      </p:sp>
      <p:sp>
        <p:nvSpPr>
          <p:cNvPr id="65" name="Google Shape;65;p13"/>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66" name="Google Shape;66;p13"/>
          <p:cNvPicPr preferRelativeResize="0"/>
          <p:nvPr/>
        </p:nvPicPr>
        <p:blipFill>
          <a:blip r:embed="rId3">
            <a:alphaModFix/>
          </a:blip>
          <a:stretch>
            <a:fillRect/>
          </a:stretch>
        </p:blipFill>
        <p:spPr>
          <a:xfrm>
            <a:off x="311700" y="1878550"/>
            <a:ext cx="1871175" cy="1871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i="1" u="sng"/>
              <a:t>6 sposobów na ograniczenie zużycia plastiku</a:t>
            </a:r>
            <a:endParaRPr b="1" i="1" u="sng"/>
          </a:p>
        </p:txBody>
      </p:sp>
      <p:sp>
        <p:nvSpPr>
          <p:cNvPr id="72" name="Google Shape;72;p14"/>
          <p:cNvSpPr txBox="1">
            <a:spLocks noGrp="1"/>
          </p:cNvSpPr>
          <p:nvPr>
            <p:ph type="body" idx="1"/>
          </p:nvPr>
        </p:nvSpPr>
        <p:spPr>
          <a:xfrm>
            <a:off x="4644675" y="500925"/>
            <a:ext cx="116700" cy="51000"/>
          </a:xfrm>
          <a:prstGeom prst="rect">
            <a:avLst/>
          </a:prstGeom>
        </p:spPr>
        <p:txBody>
          <a:bodyPr spcFirstLastPara="1" wrap="square" lIns="91425" tIns="91425" rIns="91425" bIns="91425" anchor="t" anchorCtr="0">
            <a:normAutofit fontScale="25000" lnSpcReduction="20000"/>
          </a:bodyPr>
          <a:lstStyle/>
          <a:p>
            <a:pPr marL="457200" lvl="0" indent="0" algn="l" rtl="0">
              <a:spcBef>
                <a:spcPts val="0"/>
              </a:spcBef>
              <a:spcAft>
                <a:spcPts val="1200"/>
              </a:spcAft>
              <a:buNone/>
            </a:pPr>
            <a:endParaRPr/>
          </a:p>
        </p:txBody>
      </p:sp>
      <p:pic>
        <p:nvPicPr>
          <p:cNvPr id="73" name="Google Shape;73;p14"/>
          <p:cNvPicPr preferRelativeResize="0"/>
          <p:nvPr/>
        </p:nvPicPr>
        <p:blipFill>
          <a:blip r:embed="rId3">
            <a:alphaModFix/>
          </a:blip>
          <a:stretch>
            <a:fillRect/>
          </a:stretch>
        </p:blipFill>
        <p:spPr>
          <a:xfrm>
            <a:off x="4572000" y="757025"/>
            <a:ext cx="1173450" cy="1616350"/>
          </a:xfrm>
          <a:prstGeom prst="rect">
            <a:avLst/>
          </a:prstGeom>
          <a:noFill/>
          <a:ln>
            <a:noFill/>
          </a:ln>
        </p:spPr>
      </p:pic>
      <p:pic>
        <p:nvPicPr>
          <p:cNvPr id="74" name="Google Shape;74;p14"/>
          <p:cNvPicPr preferRelativeResize="0"/>
          <p:nvPr/>
        </p:nvPicPr>
        <p:blipFill rotWithShape="1">
          <a:blip r:embed="rId4">
            <a:alphaModFix/>
          </a:blip>
          <a:srcRect/>
          <a:stretch/>
        </p:blipFill>
        <p:spPr>
          <a:xfrm>
            <a:off x="6053025" y="899237"/>
            <a:ext cx="1301225" cy="1426725"/>
          </a:xfrm>
          <a:prstGeom prst="rect">
            <a:avLst/>
          </a:prstGeom>
          <a:noFill/>
          <a:ln>
            <a:noFill/>
          </a:ln>
        </p:spPr>
      </p:pic>
      <p:pic>
        <p:nvPicPr>
          <p:cNvPr id="75" name="Google Shape;75;p14"/>
          <p:cNvPicPr preferRelativeResize="0"/>
          <p:nvPr/>
        </p:nvPicPr>
        <p:blipFill>
          <a:blip r:embed="rId5">
            <a:alphaModFix/>
          </a:blip>
          <a:stretch>
            <a:fillRect/>
          </a:stretch>
        </p:blipFill>
        <p:spPr>
          <a:xfrm>
            <a:off x="7354250" y="804424"/>
            <a:ext cx="1510500" cy="1521550"/>
          </a:xfrm>
          <a:prstGeom prst="rect">
            <a:avLst/>
          </a:prstGeom>
          <a:noFill/>
          <a:ln>
            <a:noFill/>
          </a:ln>
        </p:spPr>
      </p:pic>
      <p:pic>
        <p:nvPicPr>
          <p:cNvPr id="76" name="Google Shape;76;p14"/>
          <p:cNvPicPr preferRelativeResize="0"/>
          <p:nvPr/>
        </p:nvPicPr>
        <p:blipFill>
          <a:blip r:embed="rId6">
            <a:alphaModFix/>
          </a:blip>
          <a:stretch>
            <a:fillRect/>
          </a:stretch>
        </p:blipFill>
        <p:spPr>
          <a:xfrm>
            <a:off x="4572003" y="3219416"/>
            <a:ext cx="1410650" cy="1375484"/>
          </a:xfrm>
          <a:prstGeom prst="rect">
            <a:avLst/>
          </a:prstGeom>
          <a:noFill/>
          <a:ln>
            <a:noFill/>
          </a:ln>
        </p:spPr>
      </p:pic>
      <p:pic>
        <p:nvPicPr>
          <p:cNvPr id="77" name="Google Shape;77;p14"/>
          <p:cNvPicPr preferRelativeResize="0"/>
          <p:nvPr/>
        </p:nvPicPr>
        <p:blipFill>
          <a:blip r:embed="rId7">
            <a:alphaModFix/>
          </a:blip>
          <a:stretch>
            <a:fillRect/>
          </a:stretch>
        </p:blipFill>
        <p:spPr>
          <a:xfrm>
            <a:off x="6119889" y="3134225"/>
            <a:ext cx="1356336" cy="1460675"/>
          </a:xfrm>
          <a:prstGeom prst="rect">
            <a:avLst/>
          </a:prstGeom>
          <a:noFill/>
          <a:ln>
            <a:noFill/>
          </a:ln>
        </p:spPr>
      </p:pic>
      <p:pic>
        <p:nvPicPr>
          <p:cNvPr id="78" name="Google Shape;78;p14"/>
          <p:cNvPicPr preferRelativeResize="0"/>
          <p:nvPr/>
        </p:nvPicPr>
        <p:blipFill>
          <a:blip r:embed="rId8">
            <a:alphaModFix/>
          </a:blip>
          <a:stretch>
            <a:fillRect/>
          </a:stretch>
        </p:blipFill>
        <p:spPr>
          <a:xfrm>
            <a:off x="7655913" y="3134218"/>
            <a:ext cx="1248855" cy="1460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i="1" u="sng"/>
              <a:t>8 sposobów na oszczędzanie wody</a:t>
            </a:r>
            <a:endParaRPr b="1" i="1" u="sng"/>
          </a:p>
        </p:txBody>
      </p:sp>
      <p:sp>
        <p:nvSpPr>
          <p:cNvPr id="84" name="Google Shape;84;p15"/>
          <p:cNvSpPr txBox="1">
            <a:spLocks noGrp="1"/>
          </p:cNvSpPr>
          <p:nvPr>
            <p:ph type="body" idx="1"/>
          </p:nvPr>
        </p:nvSpPr>
        <p:spPr>
          <a:xfrm>
            <a:off x="4644675" y="500925"/>
            <a:ext cx="2890200" cy="1374000"/>
          </a:xfrm>
          <a:prstGeom prst="rect">
            <a:avLst/>
          </a:prstGeom>
        </p:spPr>
        <p:txBody>
          <a:bodyPr spcFirstLastPara="1" wrap="square" lIns="91425" tIns="91425" rIns="91425" bIns="91425" anchor="t" anchorCtr="0">
            <a:normAutofit fontScale="25000" lnSpcReduction="20000"/>
          </a:bodyPr>
          <a:lstStyle/>
          <a:p>
            <a:pPr marL="457200" lvl="0" indent="-307975" algn="l" rtl="0">
              <a:spcBef>
                <a:spcPts val="0"/>
              </a:spcBef>
              <a:spcAft>
                <a:spcPts val="0"/>
              </a:spcAft>
              <a:buClr>
                <a:srgbClr val="000000"/>
              </a:buClr>
              <a:buSzPct val="100000"/>
              <a:buAutoNum type="arabicPeriod"/>
            </a:pPr>
            <a:r>
              <a:rPr lang="pl" sz="5000" b="1" i="1">
                <a:solidFill>
                  <a:srgbClr val="000000"/>
                </a:solidFill>
              </a:rPr>
              <a:t>Nie czekajmy biernie na ciepłą wodę w kranie.</a:t>
            </a:r>
            <a:endParaRPr sz="5000">
              <a:solidFill>
                <a:srgbClr val="000000"/>
              </a:solidFill>
            </a:endParaRPr>
          </a:p>
          <a:p>
            <a:pPr marL="0" lvl="0" indent="0" algn="l" rtl="0">
              <a:spcBef>
                <a:spcPts val="1200"/>
              </a:spcBef>
              <a:spcAft>
                <a:spcPts val="1200"/>
              </a:spcAft>
              <a:buNone/>
            </a:pPr>
            <a:r>
              <a:rPr lang="pl" sz="3400">
                <a:solidFill>
                  <a:srgbClr val="000000"/>
                </a:solidFill>
              </a:rPr>
              <a:t>Gdy odkręcimy kurek to przez kilka chwil płynie zimna woda, powinniśmy podłożyć jakiś kubek lub inne naczynie, zebraną wodę możemy użyć do podlewania różnych typu roślin. Przez to oszczędzamy sporo wody.</a:t>
            </a:r>
            <a:endParaRPr sz="3400">
              <a:solidFill>
                <a:srgbClr val="000000"/>
              </a:solidFill>
            </a:endParaRPr>
          </a:p>
        </p:txBody>
      </p:sp>
      <p:sp>
        <p:nvSpPr>
          <p:cNvPr id="85" name="Google Shape;85;p15"/>
          <p:cNvSpPr txBox="1"/>
          <p:nvPr/>
        </p:nvSpPr>
        <p:spPr>
          <a:xfrm>
            <a:off x="4572000" y="1878150"/>
            <a:ext cx="28053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2. Bierzmy prysznic zamiast kąpieli</a:t>
            </a:r>
            <a:endParaRPr sz="1200" b="1" i="1">
              <a:latin typeface="Roboto"/>
              <a:ea typeface="Roboto"/>
              <a:cs typeface="Roboto"/>
              <a:sym typeface="Roboto"/>
            </a:endParaRPr>
          </a:p>
          <a:p>
            <a:pPr marL="0" lvl="0" indent="0" algn="l" rtl="0">
              <a:spcBef>
                <a:spcPts val="0"/>
              </a:spcBef>
              <a:spcAft>
                <a:spcPts val="0"/>
              </a:spcAft>
              <a:buNone/>
            </a:pPr>
            <a:endParaRPr sz="9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Gdy bierzemy prysznic oszczędzamy więcej wody, ponieważ z deszczownicy wypuszczamy mniej wody, niż byśmy brali długą kąpiel i wypuścili więcej wody. Prysznic jest szybciejszą formą mycia, niż kąpiel.</a:t>
            </a:r>
            <a:endParaRPr sz="900">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p:txBody>
      </p:sp>
      <p:pic>
        <p:nvPicPr>
          <p:cNvPr id="86" name="Google Shape;86;p15"/>
          <p:cNvPicPr preferRelativeResize="0"/>
          <p:nvPr/>
        </p:nvPicPr>
        <p:blipFill>
          <a:blip r:embed="rId3">
            <a:alphaModFix/>
          </a:blip>
          <a:stretch>
            <a:fillRect/>
          </a:stretch>
        </p:blipFill>
        <p:spPr>
          <a:xfrm>
            <a:off x="7641004" y="600963"/>
            <a:ext cx="1234800" cy="1046575"/>
          </a:xfrm>
          <a:prstGeom prst="rect">
            <a:avLst/>
          </a:prstGeom>
          <a:noFill/>
          <a:ln>
            <a:noFill/>
          </a:ln>
        </p:spPr>
      </p:pic>
      <p:pic>
        <p:nvPicPr>
          <p:cNvPr id="87" name="Google Shape;87;p15"/>
          <p:cNvPicPr preferRelativeResize="0"/>
          <p:nvPr/>
        </p:nvPicPr>
        <p:blipFill>
          <a:blip r:embed="rId4">
            <a:alphaModFix/>
          </a:blip>
          <a:stretch>
            <a:fillRect/>
          </a:stretch>
        </p:blipFill>
        <p:spPr>
          <a:xfrm>
            <a:off x="7534875" y="2025600"/>
            <a:ext cx="1297848" cy="1374000"/>
          </a:xfrm>
          <a:prstGeom prst="rect">
            <a:avLst/>
          </a:prstGeom>
          <a:noFill/>
          <a:ln>
            <a:noFill/>
          </a:ln>
        </p:spPr>
      </p:pic>
      <p:sp>
        <p:nvSpPr>
          <p:cNvPr id="88" name="Google Shape;88;p15"/>
          <p:cNvSpPr txBox="1"/>
          <p:nvPr/>
        </p:nvSpPr>
        <p:spPr>
          <a:xfrm>
            <a:off x="4572000" y="3311075"/>
            <a:ext cx="28053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3. Myjmy zęby i ręce przy zakręconym kranie</a:t>
            </a:r>
            <a:endParaRPr sz="1200" b="1" i="1">
              <a:latin typeface="Roboto"/>
              <a:ea typeface="Roboto"/>
              <a:cs typeface="Roboto"/>
              <a:sym typeface="Roboto"/>
            </a:endParaRPr>
          </a:p>
          <a:p>
            <a:pPr marL="0" lvl="0" indent="0" algn="l" rtl="0">
              <a:spcBef>
                <a:spcPts val="0"/>
              </a:spcBef>
              <a:spcAft>
                <a:spcPts val="0"/>
              </a:spcAft>
              <a:buNone/>
            </a:pPr>
            <a:endParaRPr sz="9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Gdy myjemy zęby czy ręce zakręcajmy wodę, ponieważ wylewamy wodę na daremno. Gdy będziemy ją oszczędzać to zaoszczędzimy również pieniądze</a:t>
            </a:r>
            <a:endParaRPr sz="900">
              <a:latin typeface="Roboto"/>
              <a:ea typeface="Roboto"/>
              <a:cs typeface="Roboto"/>
              <a:sym typeface="Roboto"/>
            </a:endParaRPr>
          </a:p>
        </p:txBody>
      </p:sp>
      <p:pic>
        <p:nvPicPr>
          <p:cNvPr id="89" name="Google Shape;89;p15"/>
          <p:cNvPicPr preferRelativeResize="0"/>
          <p:nvPr/>
        </p:nvPicPr>
        <p:blipFill>
          <a:blip r:embed="rId5">
            <a:alphaModFix/>
          </a:blip>
          <a:stretch>
            <a:fillRect/>
          </a:stretch>
        </p:blipFill>
        <p:spPr>
          <a:xfrm>
            <a:off x="7534875" y="3550283"/>
            <a:ext cx="1297850" cy="126098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6"/>
          <p:cNvSpPr txBox="1"/>
          <p:nvPr/>
        </p:nvSpPr>
        <p:spPr>
          <a:xfrm>
            <a:off x="219325" y="475375"/>
            <a:ext cx="55113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4. Zmywajmy raz, a dobrze</a:t>
            </a:r>
            <a:endParaRPr sz="1200" b="1" i="1">
              <a:latin typeface="Roboto"/>
              <a:ea typeface="Roboto"/>
              <a:cs typeface="Roboto"/>
              <a:sym typeface="Roboto"/>
            </a:endParaRPr>
          </a:p>
          <a:p>
            <a:pPr marL="0" lvl="0" indent="0" algn="l" rtl="0">
              <a:spcBef>
                <a:spcPts val="0"/>
              </a:spcBef>
              <a:spcAft>
                <a:spcPts val="0"/>
              </a:spcAft>
              <a:buNone/>
            </a:pPr>
            <a:endParaRPr sz="10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Starajmy się nie zmywać jednego kubka czy talerza, ponieważ poprzez tą czynność marnujemy wodę. Warto myć naczynia, gdy zlew jest już pełny, ponieważ gdy nalejemy do niego wody możemy bez problemu umyć wszytskie naczynia</a:t>
            </a:r>
            <a:r>
              <a:rPr lang="pl" sz="1000">
                <a:latin typeface="Roboto"/>
                <a:ea typeface="Roboto"/>
                <a:cs typeface="Roboto"/>
                <a:sym typeface="Roboto"/>
              </a:rPr>
              <a:t>.</a:t>
            </a:r>
            <a:endParaRPr sz="1000">
              <a:latin typeface="Roboto"/>
              <a:ea typeface="Roboto"/>
              <a:cs typeface="Roboto"/>
              <a:sym typeface="Roboto"/>
            </a:endParaRPr>
          </a:p>
        </p:txBody>
      </p:sp>
      <p:sp>
        <p:nvSpPr>
          <p:cNvPr id="95" name="Google Shape;95;p16"/>
          <p:cNvSpPr txBox="1"/>
          <p:nvPr/>
        </p:nvSpPr>
        <p:spPr>
          <a:xfrm>
            <a:off x="251125" y="1654500"/>
            <a:ext cx="5447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5. Łapmy deszczówkę</a:t>
            </a:r>
            <a:endParaRPr sz="1000">
              <a:latin typeface="Roboto"/>
              <a:ea typeface="Roboto"/>
              <a:cs typeface="Roboto"/>
              <a:sym typeface="Roboto"/>
            </a:endParaRPr>
          </a:p>
          <a:p>
            <a:pPr marL="0" lvl="0" indent="0" algn="l" rtl="0">
              <a:spcBef>
                <a:spcPts val="0"/>
              </a:spcBef>
              <a:spcAft>
                <a:spcPts val="0"/>
              </a:spcAft>
              <a:buNone/>
            </a:pPr>
            <a:endParaRPr sz="9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Warto, gdy pada deszcz “łapać” go do wanny, wiaderek czy nawet specjalnych pojemników na wodę, ponieważ w późniejszym czasie możemy użyć tą wodę do podlewania kwiatków, drzew czy innych krzewów, które mamy na swojej działce</a:t>
            </a:r>
            <a:endParaRPr sz="900">
              <a:latin typeface="Roboto"/>
              <a:ea typeface="Roboto"/>
              <a:cs typeface="Roboto"/>
              <a:sym typeface="Roboto"/>
            </a:endParaRPr>
          </a:p>
        </p:txBody>
      </p:sp>
      <p:sp>
        <p:nvSpPr>
          <p:cNvPr id="96" name="Google Shape;96;p16"/>
          <p:cNvSpPr txBox="1"/>
          <p:nvPr/>
        </p:nvSpPr>
        <p:spPr>
          <a:xfrm>
            <a:off x="311350" y="2833613"/>
            <a:ext cx="5391000" cy="93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6. Włączajmy pranie z pełnym wsadem</a:t>
            </a:r>
            <a:endParaRPr sz="1000">
              <a:latin typeface="Roboto"/>
              <a:ea typeface="Roboto"/>
              <a:cs typeface="Roboto"/>
              <a:sym typeface="Roboto"/>
            </a:endParaRPr>
          </a:p>
          <a:p>
            <a:pPr marL="0" lvl="0" indent="0" algn="l" rtl="0">
              <a:spcBef>
                <a:spcPts val="0"/>
              </a:spcBef>
              <a:spcAft>
                <a:spcPts val="0"/>
              </a:spcAft>
              <a:buNone/>
            </a:pPr>
            <a:endParaRPr sz="10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Nie opłaca się prać jednego czy dwóch ubrań w pralce, gdy zbierzemy odpowiednią ilość ubrań to dopiero wtedy lepiej prać, ponieważ nie marnujemy tyle wody. Wypierzemy na raz więcej ubrań niż prać i marnować więcej wody poprzez pranie małej ilości odzieży.</a:t>
            </a:r>
            <a:endParaRPr sz="900">
              <a:latin typeface="Roboto"/>
              <a:ea typeface="Roboto"/>
              <a:cs typeface="Roboto"/>
              <a:sym typeface="Roboto"/>
            </a:endParaRPr>
          </a:p>
        </p:txBody>
      </p:sp>
      <p:pic>
        <p:nvPicPr>
          <p:cNvPr id="97" name="Google Shape;97;p16"/>
          <p:cNvPicPr preferRelativeResize="0"/>
          <p:nvPr/>
        </p:nvPicPr>
        <p:blipFill>
          <a:blip r:embed="rId3">
            <a:alphaModFix/>
          </a:blip>
          <a:stretch>
            <a:fillRect/>
          </a:stretch>
        </p:blipFill>
        <p:spPr>
          <a:xfrm>
            <a:off x="6159538" y="233475"/>
            <a:ext cx="1707475" cy="1494534"/>
          </a:xfrm>
          <a:prstGeom prst="rect">
            <a:avLst/>
          </a:prstGeom>
          <a:noFill/>
          <a:ln>
            <a:noFill/>
          </a:ln>
        </p:spPr>
      </p:pic>
      <p:pic>
        <p:nvPicPr>
          <p:cNvPr id="98" name="Google Shape;98;p16"/>
          <p:cNvPicPr preferRelativeResize="0"/>
          <p:nvPr/>
        </p:nvPicPr>
        <p:blipFill>
          <a:blip r:embed="rId4">
            <a:alphaModFix/>
          </a:blip>
          <a:stretch>
            <a:fillRect/>
          </a:stretch>
        </p:blipFill>
        <p:spPr>
          <a:xfrm>
            <a:off x="6307700" y="1654488"/>
            <a:ext cx="1411150" cy="1160275"/>
          </a:xfrm>
          <a:prstGeom prst="rect">
            <a:avLst/>
          </a:prstGeom>
          <a:noFill/>
          <a:ln>
            <a:noFill/>
          </a:ln>
        </p:spPr>
      </p:pic>
      <p:pic>
        <p:nvPicPr>
          <p:cNvPr id="99" name="Google Shape;99;p16"/>
          <p:cNvPicPr preferRelativeResize="0"/>
          <p:nvPr/>
        </p:nvPicPr>
        <p:blipFill>
          <a:blip r:embed="rId5">
            <a:alphaModFix/>
          </a:blip>
          <a:stretch>
            <a:fillRect/>
          </a:stretch>
        </p:blipFill>
        <p:spPr>
          <a:xfrm>
            <a:off x="6413813" y="2834924"/>
            <a:ext cx="1117286" cy="1416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p:nvPr/>
        </p:nvSpPr>
        <p:spPr>
          <a:xfrm>
            <a:off x="247625" y="233475"/>
            <a:ext cx="5497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000">
                <a:latin typeface="Roboto"/>
                <a:ea typeface="Roboto"/>
                <a:cs typeface="Roboto"/>
                <a:sym typeface="Roboto"/>
              </a:rPr>
              <a:t>.</a:t>
            </a:r>
            <a:endParaRPr sz="1000">
              <a:latin typeface="Roboto"/>
              <a:ea typeface="Roboto"/>
              <a:cs typeface="Roboto"/>
              <a:sym typeface="Roboto"/>
            </a:endParaRPr>
          </a:p>
        </p:txBody>
      </p:sp>
      <p:sp>
        <p:nvSpPr>
          <p:cNvPr id="105" name="Google Shape;105;p17"/>
          <p:cNvSpPr txBox="1"/>
          <p:nvPr/>
        </p:nvSpPr>
        <p:spPr>
          <a:xfrm>
            <a:off x="279425" y="606600"/>
            <a:ext cx="54336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7. Obniżmy temperaturę</a:t>
            </a:r>
            <a:endParaRPr sz="1000">
              <a:latin typeface="Roboto"/>
              <a:ea typeface="Roboto"/>
              <a:cs typeface="Roboto"/>
              <a:sym typeface="Roboto"/>
            </a:endParaRPr>
          </a:p>
          <a:p>
            <a:pPr marL="0" lvl="0" indent="0" algn="l" rtl="0">
              <a:spcBef>
                <a:spcPts val="0"/>
              </a:spcBef>
              <a:spcAft>
                <a:spcPts val="0"/>
              </a:spcAft>
              <a:buNone/>
            </a:pPr>
            <a:endParaRPr sz="9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Gdy bierzemy prysznic lepiej używać chłodniejszej wody do kąpieli, ponieważ zimny prysznic jest korzystniejszy dla naszego zdrowia</a:t>
            </a:r>
            <a:endParaRPr sz="900">
              <a:latin typeface="Roboto"/>
              <a:ea typeface="Roboto"/>
              <a:cs typeface="Roboto"/>
              <a:sym typeface="Roboto"/>
            </a:endParaRPr>
          </a:p>
        </p:txBody>
      </p:sp>
      <p:sp>
        <p:nvSpPr>
          <p:cNvPr id="106" name="Google Shape;106;p17"/>
          <p:cNvSpPr txBox="1"/>
          <p:nvPr/>
        </p:nvSpPr>
        <p:spPr>
          <a:xfrm>
            <a:off x="279425" y="1742550"/>
            <a:ext cx="54336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i="1">
                <a:latin typeface="Roboto"/>
                <a:ea typeface="Roboto"/>
                <a:cs typeface="Roboto"/>
                <a:sym typeface="Roboto"/>
              </a:rPr>
              <a:t>8. Sprzątajmy z głową</a:t>
            </a:r>
            <a:endParaRPr sz="1000">
              <a:latin typeface="Roboto"/>
              <a:ea typeface="Roboto"/>
              <a:cs typeface="Roboto"/>
              <a:sym typeface="Roboto"/>
            </a:endParaRPr>
          </a:p>
          <a:p>
            <a:pPr marL="0" lvl="0" indent="0" algn="l" rtl="0">
              <a:spcBef>
                <a:spcPts val="0"/>
              </a:spcBef>
              <a:spcAft>
                <a:spcPts val="0"/>
              </a:spcAft>
              <a:buNone/>
            </a:pPr>
            <a:endParaRPr sz="1000">
              <a:latin typeface="Roboto"/>
              <a:ea typeface="Roboto"/>
              <a:cs typeface="Roboto"/>
              <a:sym typeface="Roboto"/>
            </a:endParaRPr>
          </a:p>
          <a:p>
            <a:pPr marL="0" lvl="0" indent="0" algn="l" rtl="0">
              <a:spcBef>
                <a:spcPts val="0"/>
              </a:spcBef>
              <a:spcAft>
                <a:spcPts val="0"/>
              </a:spcAft>
              <a:buNone/>
            </a:pPr>
            <a:r>
              <a:rPr lang="pl" sz="900">
                <a:latin typeface="Roboto"/>
                <a:ea typeface="Roboto"/>
                <a:cs typeface="Roboto"/>
                <a:sym typeface="Roboto"/>
              </a:rPr>
              <a:t>Gdy sprzątamy mieszkanie, dom itd. starajmy się nie marnować wody i zastąpmy ją ściereczkami nawilżającymi bądź naturalnymi olejkami.</a:t>
            </a:r>
            <a:endParaRPr sz="900">
              <a:latin typeface="Roboto"/>
              <a:ea typeface="Roboto"/>
              <a:cs typeface="Roboto"/>
              <a:sym typeface="Roboto"/>
            </a:endParaRPr>
          </a:p>
        </p:txBody>
      </p:sp>
      <p:pic>
        <p:nvPicPr>
          <p:cNvPr id="107" name="Google Shape;107;p17"/>
          <p:cNvPicPr preferRelativeResize="0"/>
          <p:nvPr/>
        </p:nvPicPr>
        <p:blipFill>
          <a:blip r:embed="rId3">
            <a:alphaModFix/>
          </a:blip>
          <a:stretch>
            <a:fillRect/>
          </a:stretch>
        </p:blipFill>
        <p:spPr>
          <a:xfrm>
            <a:off x="6388700" y="606600"/>
            <a:ext cx="729475" cy="1266400"/>
          </a:xfrm>
          <a:prstGeom prst="rect">
            <a:avLst/>
          </a:prstGeom>
          <a:noFill/>
          <a:ln>
            <a:noFill/>
          </a:ln>
        </p:spPr>
      </p:pic>
      <p:pic>
        <p:nvPicPr>
          <p:cNvPr id="108" name="Google Shape;108;p17"/>
          <p:cNvPicPr preferRelativeResize="0"/>
          <p:nvPr/>
        </p:nvPicPr>
        <p:blipFill>
          <a:blip r:embed="rId4">
            <a:alphaModFix/>
          </a:blip>
          <a:stretch>
            <a:fillRect/>
          </a:stretch>
        </p:blipFill>
        <p:spPr>
          <a:xfrm>
            <a:off x="6089488" y="2115412"/>
            <a:ext cx="1327900" cy="1237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i="1" u="sng"/>
              <a:t>TO OD NAS ZALEŻY ŻYCIE ZIEMI!</a:t>
            </a:r>
            <a:endParaRPr b="1" i="1" u="sng"/>
          </a:p>
        </p:txBody>
      </p:sp>
      <p:pic>
        <p:nvPicPr>
          <p:cNvPr id="114" name="Google Shape;114;p18"/>
          <p:cNvPicPr preferRelativeResize="0"/>
          <p:nvPr/>
        </p:nvPicPr>
        <p:blipFill>
          <a:blip r:embed="rId3">
            <a:alphaModFix/>
          </a:blip>
          <a:stretch>
            <a:fillRect/>
          </a:stretch>
        </p:blipFill>
        <p:spPr>
          <a:xfrm>
            <a:off x="4403000" y="99075"/>
            <a:ext cx="2587075" cy="3446676"/>
          </a:xfrm>
          <a:prstGeom prst="rect">
            <a:avLst/>
          </a:prstGeom>
          <a:noFill/>
          <a:ln>
            <a:noFill/>
          </a:ln>
        </p:spPr>
      </p:pic>
      <p:pic>
        <p:nvPicPr>
          <p:cNvPr id="115" name="Google Shape;115;p18"/>
          <p:cNvPicPr preferRelativeResize="0"/>
          <p:nvPr/>
        </p:nvPicPr>
        <p:blipFill>
          <a:blip r:embed="rId4">
            <a:alphaModFix/>
          </a:blip>
          <a:stretch>
            <a:fillRect/>
          </a:stretch>
        </p:blipFill>
        <p:spPr>
          <a:xfrm>
            <a:off x="6466525" y="2501675"/>
            <a:ext cx="2504499" cy="2596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pl" b="1" i="1" u="sng"/>
              <a:t>Smogu nie produkujemy, życie nam ratujemy!</a:t>
            </a:r>
            <a:endParaRPr b="1" i="1" u="sng"/>
          </a:p>
          <a:p>
            <a:pPr marL="0" lvl="0" indent="0" algn="l" rtl="0">
              <a:spcBef>
                <a:spcPts val="0"/>
              </a:spcBef>
              <a:spcAft>
                <a:spcPts val="0"/>
              </a:spcAft>
              <a:buNone/>
            </a:pPr>
            <a:endParaRPr/>
          </a:p>
        </p:txBody>
      </p:sp>
      <p:sp>
        <p:nvSpPr>
          <p:cNvPr id="121" name="Google Shape;121;p19"/>
          <p:cNvSpPr txBox="1">
            <a:spLocks noGrp="1"/>
          </p:cNvSpPr>
          <p:nvPr>
            <p:ph type="body" idx="1"/>
          </p:nvPr>
        </p:nvSpPr>
        <p:spPr>
          <a:xfrm>
            <a:off x="311700" y="1899025"/>
            <a:ext cx="3999900" cy="2682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solidFill>
                <a:srgbClr val="000000"/>
              </a:solidFill>
            </a:endParaRPr>
          </a:p>
          <a:p>
            <a:pPr marL="0" lvl="0" indent="0" algn="l" rtl="0">
              <a:spcBef>
                <a:spcPts val="1200"/>
              </a:spcBef>
              <a:spcAft>
                <a:spcPts val="0"/>
              </a:spcAft>
              <a:buNone/>
            </a:pPr>
            <a:r>
              <a:rPr lang="pl" dirty="0">
                <a:solidFill>
                  <a:srgbClr val="000000"/>
                </a:solidFill>
              </a:rPr>
              <a:t>Według mnie smog działa bardzo źle na nasze zdrowie, ponieważ więcej chorujemy, </a:t>
            </a:r>
            <a:r>
              <a:rPr lang="pl" dirty="0" smtClean="0">
                <a:solidFill>
                  <a:srgbClr val="000000"/>
                </a:solidFill>
              </a:rPr>
              <a:t>gd</a:t>
            </a:r>
            <a:r>
              <a:rPr lang="pl" dirty="0" smtClean="0">
                <a:solidFill>
                  <a:srgbClr val="000000"/>
                </a:solidFill>
              </a:rPr>
              <a:t>y </a:t>
            </a:r>
            <a:r>
              <a:rPr lang="pl" dirty="0">
                <a:solidFill>
                  <a:srgbClr val="000000"/>
                </a:solidFill>
              </a:rPr>
              <a:t>wdychamy coś czego nie powinniśmy. </a:t>
            </a:r>
            <a:endParaRPr dirty="0">
              <a:solidFill>
                <a:srgbClr val="000000"/>
              </a:solidFill>
            </a:endParaRPr>
          </a:p>
          <a:p>
            <a:pPr marL="0" lvl="0" indent="0" algn="l" rtl="0">
              <a:spcBef>
                <a:spcPts val="1200"/>
              </a:spcBef>
              <a:spcAft>
                <a:spcPts val="0"/>
              </a:spcAft>
              <a:buNone/>
            </a:pPr>
            <a:r>
              <a:rPr lang="pl" dirty="0">
                <a:solidFill>
                  <a:srgbClr val="000000"/>
                </a:solidFill>
              </a:rPr>
              <a:t>Choroby jakie są wywoływane u człowieka poprzez smog wymienię w późniejszym slajdzie. </a:t>
            </a:r>
            <a:endParaRPr dirty="0">
              <a:solidFill>
                <a:srgbClr val="000000"/>
              </a:solidFill>
            </a:endParaRPr>
          </a:p>
          <a:p>
            <a:pPr marL="0" lvl="0" indent="0" algn="l" rtl="0">
              <a:spcBef>
                <a:spcPts val="1200"/>
              </a:spcBef>
              <a:spcAft>
                <a:spcPts val="0"/>
              </a:spcAft>
              <a:buNone/>
            </a:pPr>
            <a:r>
              <a:rPr lang="pl" dirty="0">
                <a:solidFill>
                  <a:srgbClr val="000000"/>
                </a:solidFill>
              </a:rPr>
              <a:t>Powstaje on na obszarze dużego miasta i zawiera dużo szkodliwych pyłów oraz toksycznych gazów.</a:t>
            </a:r>
            <a:endParaRPr dirty="0">
              <a:solidFill>
                <a:srgbClr val="000000"/>
              </a:solidFill>
            </a:endParaRPr>
          </a:p>
          <a:p>
            <a:pPr marL="0" lvl="0" indent="0" algn="l" rtl="0">
              <a:spcBef>
                <a:spcPts val="1200"/>
              </a:spcBef>
              <a:spcAft>
                <a:spcPts val="1200"/>
              </a:spcAft>
              <a:buNone/>
            </a:pPr>
            <a:endParaRPr dirty="0"/>
          </a:p>
        </p:txBody>
      </p:sp>
      <p:sp>
        <p:nvSpPr>
          <p:cNvPr id="122" name="Google Shape;122;p19"/>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3" name="Google Shape;123;p19"/>
          <p:cNvPicPr preferRelativeResize="0"/>
          <p:nvPr/>
        </p:nvPicPr>
        <p:blipFill>
          <a:blip r:embed="rId3">
            <a:alphaModFix/>
          </a:blip>
          <a:stretch>
            <a:fillRect/>
          </a:stretch>
        </p:blipFill>
        <p:spPr>
          <a:xfrm>
            <a:off x="5105150" y="1450925"/>
            <a:ext cx="3585075" cy="2020025"/>
          </a:xfrm>
          <a:prstGeom prst="rect">
            <a:avLst/>
          </a:prstGeom>
          <a:noFill/>
          <a:ln>
            <a:noFill/>
          </a:ln>
        </p:spPr>
      </p:pic>
      <p:pic>
        <p:nvPicPr>
          <p:cNvPr id="124" name="Google Shape;124;p19"/>
          <p:cNvPicPr preferRelativeResize="0"/>
          <p:nvPr/>
        </p:nvPicPr>
        <p:blipFill>
          <a:blip r:embed="rId4">
            <a:alphaModFix/>
          </a:blip>
          <a:stretch>
            <a:fillRect/>
          </a:stretch>
        </p:blipFill>
        <p:spPr>
          <a:xfrm>
            <a:off x="4175350" y="3110875"/>
            <a:ext cx="3294249" cy="1905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pl" b="1" i="1" u="sng"/>
              <a:t>Skutki zdrowotne smogu</a:t>
            </a:r>
            <a:endParaRPr b="1" i="1" u="sng"/>
          </a:p>
        </p:txBody>
      </p:sp>
      <p:sp>
        <p:nvSpPr>
          <p:cNvPr id="130" name="Google Shape;130;p20"/>
          <p:cNvSpPr txBox="1">
            <a:spLocks noGrp="1"/>
          </p:cNvSpPr>
          <p:nvPr>
            <p:ph type="body" idx="1"/>
          </p:nvPr>
        </p:nvSpPr>
        <p:spPr>
          <a:xfrm>
            <a:off x="311725" y="2479625"/>
            <a:ext cx="1484700" cy="292500"/>
          </a:xfrm>
          <a:prstGeom prst="rect">
            <a:avLst/>
          </a:prstGeom>
        </p:spPr>
        <p:txBody>
          <a:bodyPr spcFirstLastPara="1" wrap="square" lIns="91425" tIns="91425" rIns="91425" bIns="91425" anchor="t" anchorCtr="0">
            <a:normAutofit fontScale="25000" lnSpcReduction="20000"/>
          </a:bodyPr>
          <a:lstStyle/>
          <a:p>
            <a:pPr marL="0" lvl="0" indent="0" algn="ctr" rtl="0">
              <a:spcBef>
                <a:spcPts val="0"/>
              </a:spcBef>
              <a:spcAft>
                <a:spcPts val="1200"/>
              </a:spcAft>
              <a:buNone/>
            </a:pPr>
            <a:r>
              <a:rPr lang="pl" sz="700"/>
              <a:t>zapalenie błony śluzowej</a:t>
            </a:r>
            <a:endParaRPr sz="700"/>
          </a:p>
        </p:txBody>
      </p:sp>
      <p:sp>
        <p:nvSpPr>
          <p:cNvPr id="131" name="Google Shape;131;p20"/>
          <p:cNvSpPr txBox="1">
            <a:spLocks noGrp="1"/>
          </p:cNvSpPr>
          <p:nvPr>
            <p:ph type="body" idx="2"/>
          </p:nvPr>
        </p:nvSpPr>
        <p:spPr>
          <a:xfrm>
            <a:off x="4832400" y="2042100"/>
            <a:ext cx="3999900" cy="25398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Clr>
                <a:srgbClr val="000000"/>
              </a:buClr>
              <a:buSzPts val="1300"/>
              <a:buChar char="-"/>
            </a:pPr>
            <a:r>
              <a:rPr lang="pl" b="1" i="1">
                <a:solidFill>
                  <a:srgbClr val="000000"/>
                </a:solidFill>
              </a:rPr>
              <a:t>Choroby układu oddechowego:</a:t>
            </a:r>
            <a:r>
              <a:rPr lang="pl">
                <a:solidFill>
                  <a:srgbClr val="000000"/>
                </a:solidFill>
              </a:rPr>
              <a:t> zapalenie błony śluzowej, jamy nosowej, gardła, oskrzeli, nowotwory płuc.</a:t>
            </a:r>
            <a:endParaRPr>
              <a:solidFill>
                <a:srgbClr val="000000"/>
              </a:solidFill>
            </a:endParaRPr>
          </a:p>
          <a:p>
            <a:pPr marL="457200" lvl="0" indent="-311150" algn="l" rtl="0">
              <a:spcBef>
                <a:spcPts val="0"/>
              </a:spcBef>
              <a:spcAft>
                <a:spcPts val="0"/>
              </a:spcAft>
              <a:buClr>
                <a:srgbClr val="000000"/>
              </a:buClr>
              <a:buSzPts val="1300"/>
              <a:buChar char="-"/>
            </a:pPr>
            <a:r>
              <a:rPr lang="pl" b="1" i="1">
                <a:solidFill>
                  <a:srgbClr val="000000"/>
                </a:solidFill>
              </a:rPr>
              <a:t>Zaburzenia centralne układu nerwowego: </a:t>
            </a:r>
            <a:r>
              <a:rPr lang="pl">
                <a:solidFill>
                  <a:srgbClr val="000000"/>
                </a:solidFill>
              </a:rPr>
              <a:t>bezsenność, bóle głowy, złe samopoczucie</a:t>
            </a:r>
            <a:endParaRPr>
              <a:solidFill>
                <a:srgbClr val="000000"/>
              </a:solidFill>
            </a:endParaRPr>
          </a:p>
          <a:p>
            <a:pPr marL="457200" lvl="0" indent="-311150" algn="l" rtl="0">
              <a:spcBef>
                <a:spcPts val="0"/>
              </a:spcBef>
              <a:spcAft>
                <a:spcPts val="0"/>
              </a:spcAft>
              <a:buClr>
                <a:srgbClr val="000000"/>
              </a:buClr>
              <a:buSzPts val="1300"/>
              <a:buChar char="-"/>
            </a:pPr>
            <a:r>
              <a:rPr lang="pl" b="1" i="1">
                <a:solidFill>
                  <a:srgbClr val="000000"/>
                </a:solidFill>
              </a:rPr>
              <a:t>Choroby oczu:</a:t>
            </a:r>
            <a:r>
              <a:rPr lang="pl" b="1">
                <a:solidFill>
                  <a:srgbClr val="000000"/>
                </a:solidFill>
              </a:rPr>
              <a:t> </a:t>
            </a:r>
            <a:r>
              <a:rPr lang="pl">
                <a:solidFill>
                  <a:srgbClr val="000000"/>
                </a:solidFill>
              </a:rPr>
              <a:t>zapalenia spojówek oka</a:t>
            </a:r>
            <a:endParaRPr>
              <a:solidFill>
                <a:srgbClr val="000000"/>
              </a:solidFill>
            </a:endParaRPr>
          </a:p>
          <a:p>
            <a:pPr marL="457200" lvl="0" indent="-311150" algn="l" rtl="0">
              <a:spcBef>
                <a:spcPts val="0"/>
              </a:spcBef>
              <a:spcAft>
                <a:spcPts val="0"/>
              </a:spcAft>
              <a:buClr>
                <a:srgbClr val="000000"/>
              </a:buClr>
              <a:buSzPts val="1300"/>
              <a:buChar char="-"/>
            </a:pPr>
            <a:r>
              <a:rPr lang="pl" b="1" i="1">
                <a:solidFill>
                  <a:srgbClr val="000000"/>
                </a:solidFill>
              </a:rPr>
              <a:t>Reakcje alergiczne ustroju</a:t>
            </a:r>
            <a:endParaRPr b="1" i="1">
              <a:solidFill>
                <a:srgbClr val="000000"/>
              </a:solidFill>
            </a:endParaRPr>
          </a:p>
          <a:p>
            <a:pPr marL="457200" lvl="0" indent="-311150" algn="l" rtl="0">
              <a:spcBef>
                <a:spcPts val="0"/>
              </a:spcBef>
              <a:spcAft>
                <a:spcPts val="0"/>
              </a:spcAft>
              <a:buClr>
                <a:srgbClr val="000000"/>
              </a:buClr>
              <a:buSzPts val="1300"/>
              <a:buChar char="-"/>
            </a:pPr>
            <a:r>
              <a:rPr lang="pl" b="1" i="1">
                <a:solidFill>
                  <a:srgbClr val="000000"/>
                </a:solidFill>
              </a:rPr>
              <a:t>Zaburzenia w układzie krążenia</a:t>
            </a:r>
            <a:r>
              <a:rPr lang="pl">
                <a:solidFill>
                  <a:srgbClr val="000000"/>
                </a:solidFill>
              </a:rPr>
              <a:t> : choroby serca</a:t>
            </a:r>
            <a:endParaRPr>
              <a:solidFill>
                <a:srgbClr val="000000"/>
              </a:solidFill>
            </a:endParaRPr>
          </a:p>
        </p:txBody>
      </p:sp>
      <p:sp>
        <p:nvSpPr>
          <p:cNvPr id="132" name="Google Shape;132;p20"/>
          <p:cNvSpPr txBox="1"/>
          <p:nvPr/>
        </p:nvSpPr>
        <p:spPr>
          <a:xfrm>
            <a:off x="1619825" y="1358800"/>
            <a:ext cx="6172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b="1">
                <a:latin typeface="Roboto"/>
                <a:ea typeface="Roboto"/>
                <a:cs typeface="Roboto"/>
                <a:sym typeface="Roboto"/>
              </a:rPr>
              <a:t>Choroby związane z oddziaływaniem zanieczyszczeń powietrza atmosferycznego</a:t>
            </a:r>
            <a:endParaRPr b="1">
              <a:latin typeface="Roboto"/>
              <a:ea typeface="Roboto"/>
              <a:cs typeface="Roboto"/>
              <a:sym typeface="Roboto"/>
            </a:endParaRPr>
          </a:p>
        </p:txBody>
      </p:sp>
      <p:pic>
        <p:nvPicPr>
          <p:cNvPr id="133" name="Google Shape;133;p20"/>
          <p:cNvPicPr preferRelativeResize="0"/>
          <p:nvPr/>
        </p:nvPicPr>
        <p:blipFill>
          <a:blip r:embed="rId3">
            <a:alphaModFix/>
          </a:blip>
          <a:stretch>
            <a:fillRect/>
          </a:stretch>
        </p:blipFill>
        <p:spPr>
          <a:xfrm>
            <a:off x="357772" y="1443000"/>
            <a:ext cx="1484650" cy="986926"/>
          </a:xfrm>
          <a:prstGeom prst="rect">
            <a:avLst/>
          </a:prstGeom>
          <a:noFill/>
          <a:ln>
            <a:noFill/>
          </a:ln>
        </p:spPr>
      </p:pic>
      <p:pic>
        <p:nvPicPr>
          <p:cNvPr id="134" name="Google Shape;134;p20"/>
          <p:cNvPicPr preferRelativeResize="0"/>
          <p:nvPr/>
        </p:nvPicPr>
        <p:blipFill>
          <a:blip r:embed="rId4">
            <a:alphaModFix/>
          </a:blip>
          <a:stretch>
            <a:fillRect/>
          </a:stretch>
        </p:blipFill>
        <p:spPr>
          <a:xfrm>
            <a:off x="2453000" y="1936075"/>
            <a:ext cx="2444376" cy="1833275"/>
          </a:xfrm>
          <a:prstGeom prst="rect">
            <a:avLst/>
          </a:prstGeom>
          <a:noFill/>
          <a:ln>
            <a:noFill/>
          </a:ln>
        </p:spPr>
      </p:pic>
      <p:sp>
        <p:nvSpPr>
          <p:cNvPr id="135" name="Google Shape;135;p20"/>
          <p:cNvSpPr txBox="1"/>
          <p:nvPr/>
        </p:nvSpPr>
        <p:spPr>
          <a:xfrm>
            <a:off x="2656200" y="3577200"/>
            <a:ext cx="16506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700">
                <a:latin typeface="Roboto"/>
                <a:ea typeface="Roboto"/>
                <a:cs typeface="Roboto"/>
                <a:sym typeface="Roboto"/>
              </a:rPr>
              <a:t>bóle głowy (rodzaje)</a:t>
            </a:r>
            <a:endParaRPr sz="700">
              <a:latin typeface="Roboto"/>
              <a:ea typeface="Roboto"/>
              <a:cs typeface="Roboto"/>
              <a:sym typeface="Roboto"/>
            </a:endParaRPr>
          </a:p>
        </p:txBody>
      </p:sp>
      <p:pic>
        <p:nvPicPr>
          <p:cNvPr id="136" name="Google Shape;136;p20"/>
          <p:cNvPicPr preferRelativeResize="0"/>
          <p:nvPr/>
        </p:nvPicPr>
        <p:blipFill>
          <a:blip r:embed="rId5">
            <a:alphaModFix/>
          </a:blip>
          <a:stretch>
            <a:fillRect/>
          </a:stretch>
        </p:blipFill>
        <p:spPr>
          <a:xfrm>
            <a:off x="1336967" y="2716350"/>
            <a:ext cx="1156708" cy="694025"/>
          </a:xfrm>
          <a:prstGeom prst="rect">
            <a:avLst/>
          </a:prstGeom>
          <a:noFill/>
          <a:ln>
            <a:noFill/>
          </a:ln>
        </p:spPr>
      </p:pic>
      <p:sp>
        <p:nvSpPr>
          <p:cNvPr id="137" name="Google Shape;137;p20"/>
          <p:cNvSpPr txBox="1"/>
          <p:nvPr/>
        </p:nvSpPr>
        <p:spPr>
          <a:xfrm>
            <a:off x="1296350" y="3493725"/>
            <a:ext cx="11568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700">
                <a:latin typeface="Roboto"/>
                <a:ea typeface="Roboto"/>
                <a:cs typeface="Roboto"/>
                <a:sym typeface="Roboto"/>
              </a:rPr>
              <a:t>zapalenie spojówek oka</a:t>
            </a:r>
            <a:endParaRPr sz="700">
              <a:latin typeface="Roboto"/>
              <a:ea typeface="Roboto"/>
              <a:cs typeface="Roboto"/>
              <a:sym typeface="Roboto"/>
            </a:endParaRPr>
          </a:p>
        </p:txBody>
      </p:sp>
      <p:pic>
        <p:nvPicPr>
          <p:cNvPr id="138" name="Google Shape;138;p20"/>
          <p:cNvPicPr preferRelativeResize="0"/>
          <p:nvPr/>
        </p:nvPicPr>
        <p:blipFill>
          <a:blip r:embed="rId6">
            <a:alphaModFix/>
          </a:blip>
          <a:stretch>
            <a:fillRect/>
          </a:stretch>
        </p:blipFill>
        <p:spPr>
          <a:xfrm>
            <a:off x="92401" y="2748300"/>
            <a:ext cx="1156800" cy="734469"/>
          </a:xfrm>
          <a:prstGeom prst="rect">
            <a:avLst/>
          </a:prstGeom>
          <a:noFill/>
          <a:ln>
            <a:noFill/>
          </a:ln>
        </p:spPr>
      </p:pic>
      <p:sp>
        <p:nvSpPr>
          <p:cNvPr id="139" name="Google Shape;139;p20"/>
          <p:cNvSpPr txBox="1"/>
          <p:nvPr/>
        </p:nvSpPr>
        <p:spPr>
          <a:xfrm>
            <a:off x="69100" y="3531350"/>
            <a:ext cx="1156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700">
                <a:latin typeface="Roboto"/>
                <a:ea typeface="Roboto"/>
                <a:cs typeface="Roboto"/>
                <a:sym typeface="Roboto"/>
              </a:rPr>
              <a:t>reakcje alergiczne ustroju</a:t>
            </a:r>
            <a:endParaRPr sz="700">
              <a:latin typeface="Roboto"/>
              <a:ea typeface="Roboto"/>
              <a:cs typeface="Roboto"/>
              <a:sym typeface="Roboto"/>
            </a:endParaRPr>
          </a:p>
        </p:txBody>
      </p:sp>
      <p:pic>
        <p:nvPicPr>
          <p:cNvPr id="140" name="Google Shape;140;p20"/>
          <p:cNvPicPr preferRelativeResize="0"/>
          <p:nvPr/>
        </p:nvPicPr>
        <p:blipFill>
          <a:blip r:embed="rId7">
            <a:alphaModFix/>
          </a:blip>
          <a:stretch>
            <a:fillRect/>
          </a:stretch>
        </p:blipFill>
        <p:spPr>
          <a:xfrm>
            <a:off x="108825" y="3869574"/>
            <a:ext cx="1484650" cy="798012"/>
          </a:xfrm>
          <a:prstGeom prst="rect">
            <a:avLst/>
          </a:prstGeom>
          <a:noFill/>
          <a:ln>
            <a:noFill/>
          </a:ln>
        </p:spPr>
      </p:pic>
      <p:sp>
        <p:nvSpPr>
          <p:cNvPr id="141" name="Google Shape;141;p20"/>
          <p:cNvSpPr txBox="1"/>
          <p:nvPr/>
        </p:nvSpPr>
        <p:spPr>
          <a:xfrm>
            <a:off x="76775" y="4682675"/>
            <a:ext cx="15432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700">
                <a:latin typeface="Roboto"/>
                <a:ea typeface="Roboto"/>
                <a:cs typeface="Roboto"/>
                <a:sym typeface="Roboto"/>
              </a:rPr>
              <a:t>choroby serca</a:t>
            </a:r>
            <a:endParaRPr sz="700">
              <a:latin typeface="Roboto"/>
              <a:ea typeface="Roboto"/>
              <a:cs typeface="Roboto"/>
              <a:sym typeface="Roboto"/>
            </a:endParaRPr>
          </a:p>
        </p:txBody>
      </p:sp>
      <p:pic>
        <p:nvPicPr>
          <p:cNvPr id="142" name="Google Shape;142;p20"/>
          <p:cNvPicPr preferRelativeResize="0"/>
          <p:nvPr/>
        </p:nvPicPr>
        <p:blipFill>
          <a:blip r:embed="rId8">
            <a:alphaModFix/>
          </a:blip>
          <a:stretch>
            <a:fillRect/>
          </a:stretch>
        </p:blipFill>
        <p:spPr>
          <a:xfrm>
            <a:off x="1796425" y="3869572"/>
            <a:ext cx="1543200" cy="806324"/>
          </a:xfrm>
          <a:prstGeom prst="rect">
            <a:avLst/>
          </a:prstGeom>
          <a:noFill/>
          <a:ln>
            <a:noFill/>
          </a:ln>
        </p:spPr>
      </p:pic>
      <p:sp>
        <p:nvSpPr>
          <p:cNvPr id="143" name="Google Shape;143;p20"/>
          <p:cNvSpPr txBox="1"/>
          <p:nvPr/>
        </p:nvSpPr>
        <p:spPr>
          <a:xfrm>
            <a:off x="1827100" y="4698250"/>
            <a:ext cx="14847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700">
                <a:latin typeface="Roboto"/>
                <a:ea typeface="Roboto"/>
                <a:cs typeface="Roboto"/>
                <a:sym typeface="Roboto"/>
              </a:rPr>
              <a:t>nowotwór płuc (rak)</a:t>
            </a:r>
            <a:endParaRPr sz="700">
              <a:latin typeface="Roboto"/>
              <a:ea typeface="Roboto"/>
              <a:cs typeface="Roboto"/>
              <a:sym typeface="Roboto"/>
            </a:endParaRPr>
          </a:p>
        </p:txBody>
      </p:sp>
      <p:pic>
        <p:nvPicPr>
          <p:cNvPr id="144" name="Google Shape;144;p20"/>
          <p:cNvPicPr preferRelativeResize="0"/>
          <p:nvPr/>
        </p:nvPicPr>
        <p:blipFill>
          <a:blip r:embed="rId9">
            <a:alphaModFix/>
          </a:blip>
          <a:stretch>
            <a:fillRect/>
          </a:stretch>
        </p:blipFill>
        <p:spPr>
          <a:xfrm>
            <a:off x="3486197" y="3849775"/>
            <a:ext cx="1591425" cy="837600"/>
          </a:xfrm>
          <a:prstGeom prst="rect">
            <a:avLst/>
          </a:prstGeom>
          <a:noFill/>
          <a:ln>
            <a:noFill/>
          </a:ln>
        </p:spPr>
      </p:pic>
      <p:sp>
        <p:nvSpPr>
          <p:cNvPr id="145" name="Google Shape;145;p20"/>
          <p:cNvSpPr txBox="1"/>
          <p:nvPr/>
        </p:nvSpPr>
        <p:spPr>
          <a:xfrm>
            <a:off x="3508325" y="4698250"/>
            <a:ext cx="14847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700">
                <a:latin typeface="Roboto"/>
                <a:ea typeface="Roboto"/>
                <a:cs typeface="Roboto"/>
                <a:sym typeface="Roboto"/>
              </a:rPr>
              <a:t>zapalenie płuc</a:t>
            </a:r>
            <a:endParaRPr sz="700">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7 kroków, które pomogą Ci zadbać o środowisko</a:t>
            </a:r>
            <a:endParaRPr/>
          </a:p>
        </p:txBody>
      </p:sp>
      <p:sp>
        <p:nvSpPr>
          <p:cNvPr id="151" name="Google Shape;151;p21"/>
          <p:cNvSpPr txBox="1">
            <a:spLocks noGrp="1"/>
          </p:cNvSpPr>
          <p:nvPr>
            <p:ph type="body" idx="1"/>
          </p:nvPr>
        </p:nvSpPr>
        <p:spPr>
          <a:xfrm>
            <a:off x="4680050" y="500925"/>
            <a:ext cx="4166400" cy="31917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pl" sz="1200" b="1" i="1" u="sng">
                <a:solidFill>
                  <a:srgbClr val="15181B"/>
                </a:solidFill>
              </a:rPr>
              <a:t>Krok pierwszy</a:t>
            </a:r>
            <a:endParaRPr sz="1200" b="1" i="1" u="sng">
              <a:solidFill>
                <a:srgbClr val="15181B"/>
              </a:solidFill>
            </a:endParaRPr>
          </a:p>
          <a:p>
            <a:pPr marL="0" lvl="0" indent="0" algn="l" rtl="0">
              <a:spcBef>
                <a:spcPts val="1200"/>
              </a:spcBef>
              <a:spcAft>
                <a:spcPts val="0"/>
              </a:spcAft>
              <a:buNone/>
            </a:pPr>
            <a:r>
              <a:rPr lang="pl" sz="1200" b="1">
                <a:solidFill>
                  <a:srgbClr val="15181B"/>
                </a:solidFill>
              </a:rPr>
              <a:t>Segregujmy śmieci</a:t>
            </a:r>
            <a:endParaRPr sz="1200" b="1">
              <a:solidFill>
                <a:srgbClr val="15181B"/>
              </a:solidFill>
            </a:endParaRPr>
          </a:p>
          <a:p>
            <a:pPr marL="0" lvl="0" indent="0" algn="l" rtl="0">
              <a:spcBef>
                <a:spcPts val="1200"/>
              </a:spcBef>
              <a:spcAft>
                <a:spcPts val="0"/>
              </a:spcAft>
              <a:buNone/>
            </a:pPr>
            <a:r>
              <a:rPr lang="pl" sz="1100">
                <a:solidFill>
                  <a:srgbClr val="15181B"/>
                </a:solidFill>
                <a:highlight>
                  <a:srgbClr val="FFFFFF"/>
                </a:highlight>
              </a:rPr>
              <a:t>Segregowanie śmieci jest bardzo ważne, ponieważ gdy to czynimy, to ratujemy środowisko. Pamiętajmy, że wyróżniamy 5 rodzaji koszów na śmieci:</a:t>
            </a:r>
            <a:endParaRPr sz="1100">
              <a:solidFill>
                <a:srgbClr val="15181B"/>
              </a:solidFill>
              <a:highlight>
                <a:srgbClr val="FFFFFF"/>
              </a:highlight>
            </a:endParaRPr>
          </a:p>
          <a:p>
            <a:pPr marL="457200" lvl="0" indent="-298450" algn="l" rtl="0">
              <a:spcBef>
                <a:spcPts val="1200"/>
              </a:spcBef>
              <a:spcAft>
                <a:spcPts val="0"/>
              </a:spcAft>
              <a:buClr>
                <a:srgbClr val="15181B"/>
              </a:buClr>
              <a:buSzPts val="1100"/>
              <a:buAutoNum type="arabicPeriod"/>
            </a:pPr>
            <a:r>
              <a:rPr lang="pl" sz="1100">
                <a:solidFill>
                  <a:srgbClr val="15181B"/>
                </a:solidFill>
                <a:highlight>
                  <a:srgbClr val="FFFFFF"/>
                </a:highlight>
              </a:rPr>
              <a:t>odpady zmieszane kolor czarny</a:t>
            </a:r>
            <a:endParaRPr sz="1100">
              <a:solidFill>
                <a:srgbClr val="15181B"/>
              </a:solidFill>
              <a:highlight>
                <a:srgbClr val="FFFFFF"/>
              </a:highlight>
            </a:endParaRPr>
          </a:p>
          <a:p>
            <a:pPr marL="457200" lvl="0" indent="-298450" algn="l" rtl="0">
              <a:spcBef>
                <a:spcPts val="0"/>
              </a:spcBef>
              <a:spcAft>
                <a:spcPts val="0"/>
              </a:spcAft>
              <a:buClr>
                <a:srgbClr val="783F04"/>
              </a:buClr>
              <a:buSzPts val="1100"/>
              <a:buAutoNum type="arabicPeriod"/>
            </a:pPr>
            <a:r>
              <a:rPr lang="pl" sz="1100">
                <a:solidFill>
                  <a:srgbClr val="783F04"/>
                </a:solidFill>
                <a:highlight>
                  <a:srgbClr val="FFFFFF"/>
                </a:highlight>
              </a:rPr>
              <a:t>odpady BIO kolor brązowy</a:t>
            </a:r>
            <a:endParaRPr sz="1100">
              <a:solidFill>
                <a:srgbClr val="783F04"/>
              </a:solidFill>
              <a:highlight>
                <a:srgbClr val="FFFFFF"/>
              </a:highlight>
            </a:endParaRPr>
          </a:p>
          <a:p>
            <a:pPr marL="457200" lvl="0" indent="-298450" algn="l" rtl="0">
              <a:spcBef>
                <a:spcPts val="0"/>
              </a:spcBef>
              <a:spcAft>
                <a:spcPts val="0"/>
              </a:spcAft>
              <a:buClr>
                <a:srgbClr val="0000FF"/>
              </a:buClr>
              <a:buSzPts val="1100"/>
              <a:buAutoNum type="arabicPeriod"/>
            </a:pPr>
            <a:r>
              <a:rPr lang="pl" sz="1100">
                <a:solidFill>
                  <a:srgbClr val="0000FF"/>
                </a:solidFill>
                <a:highlight>
                  <a:srgbClr val="FFFFFF"/>
                </a:highlight>
              </a:rPr>
              <a:t>papier i tekstura kolor niebieski</a:t>
            </a:r>
            <a:endParaRPr sz="1100">
              <a:solidFill>
                <a:srgbClr val="0000FF"/>
              </a:solidFill>
              <a:highlight>
                <a:srgbClr val="FFFFFF"/>
              </a:highlight>
            </a:endParaRPr>
          </a:p>
          <a:p>
            <a:pPr marL="457200" lvl="0" indent="-298450" algn="l" rtl="0">
              <a:spcBef>
                <a:spcPts val="0"/>
              </a:spcBef>
              <a:spcAft>
                <a:spcPts val="0"/>
              </a:spcAft>
              <a:buClr>
                <a:srgbClr val="6AA84F"/>
              </a:buClr>
              <a:buSzPts val="1100"/>
              <a:buAutoNum type="arabicPeriod"/>
            </a:pPr>
            <a:r>
              <a:rPr lang="pl" sz="1100">
                <a:solidFill>
                  <a:srgbClr val="6AA84F"/>
                </a:solidFill>
                <a:highlight>
                  <a:srgbClr val="FFFFFF"/>
                </a:highlight>
              </a:rPr>
              <a:t>szkło i opakowania szklane kolor zielony</a:t>
            </a:r>
            <a:endParaRPr sz="1100">
              <a:solidFill>
                <a:srgbClr val="6AA84F"/>
              </a:solidFill>
              <a:highlight>
                <a:srgbClr val="FFFFFF"/>
              </a:highlight>
            </a:endParaRPr>
          </a:p>
          <a:p>
            <a:pPr marL="457200" lvl="0" indent="-298450" algn="l" rtl="0">
              <a:spcBef>
                <a:spcPts val="0"/>
              </a:spcBef>
              <a:spcAft>
                <a:spcPts val="0"/>
              </a:spcAft>
              <a:buClr>
                <a:srgbClr val="FFFF00"/>
              </a:buClr>
              <a:buSzPts val="1100"/>
              <a:buAutoNum type="arabicPeriod"/>
            </a:pPr>
            <a:r>
              <a:rPr lang="pl" sz="1100">
                <a:solidFill>
                  <a:srgbClr val="FFFF00"/>
                </a:solidFill>
                <a:highlight>
                  <a:srgbClr val="FFFFFF"/>
                </a:highlight>
              </a:rPr>
              <a:t>metale i tworzywa sztuczne kolor żółty</a:t>
            </a:r>
            <a:endParaRPr sz="1100">
              <a:solidFill>
                <a:srgbClr val="FFFF00"/>
              </a:solidFill>
              <a:highlight>
                <a:srgbClr val="FFFFFF"/>
              </a:highlight>
            </a:endParaRPr>
          </a:p>
          <a:p>
            <a:pPr marL="0" lvl="0" indent="0" algn="l" rtl="0">
              <a:spcBef>
                <a:spcPts val="1200"/>
              </a:spcBef>
              <a:spcAft>
                <a:spcPts val="1200"/>
              </a:spcAft>
              <a:buNone/>
            </a:pPr>
            <a:r>
              <a:rPr lang="pl" sz="1100">
                <a:solidFill>
                  <a:srgbClr val="000000"/>
                </a:solidFill>
                <a:highlight>
                  <a:srgbClr val="FFFFFF"/>
                </a:highlight>
              </a:rPr>
              <a:t>Wydaje mi się iż dzięki segregowaniu śmieci w łatwy sposób pozyskujemy materiały, które w późniejszym czasie możemy poddać recyklingu i ponownie je wykorzystać.</a:t>
            </a:r>
            <a:endParaRPr sz="1100">
              <a:solidFill>
                <a:srgbClr val="000000"/>
              </a:solidFill>
              <a:highlight>
                <a:srgbClr val="FFFFFF"/>
              </a:highlight>
            </a:endParaRPr>
          </a:p>
        </p:txBody>
      </p:sp>
      <p:pic>
        <p:nvPicPr>
          <p:cNvPr id="152" name="Google Shape;152;p21"/>
          <p:cNvPicPr preferRelativeResize="0"/>
          <p:nvPr/>
        </p:nvPicPr>
        <p:blipFill>
          <a:blip r:embed="rId3">
            <a:alphaModFix/>
          </a:blip>
          <a:stretch>
            <a:fillRect/>
          </a:stretch>
        </p:blipFill>
        <p:spPr>
          <a:xfrm>
            <a:off x="4981750" y="3614700"/>
            <a:ext cx="3706500" cy="14826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p:nvPr/>
        </p:nvSpPr>
        <p:spPr>
          <a:xfrm>
            <a:off x="322425" y="161225"/>
            <a:ext cx="85212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drugi</a:t>
            </a:r>
            <a:endParaRPr sz="1200" b="1" i="1" u="sng">
              <a:latin typeface="Roboto"/>
              <a:ea typeface="Roboto"/>
              <a:cs typeface="Roboto"/>
              <a:sym typeface="Roboto"/>
            </a:endParaRPr>
          </a:p>
        </p:txBody>
      </p:sp>
      <p:sp>
        <p:nvSpPr>
          <p:cNvPr id="158" name="Google Shape;158;p22"/>
          <p:cNvSpPr txBox="1"/>
          <p:nvPr/>
        </p:nvSpPr>
        <p:spPr>
          <a:xfrm>
            <a:off x="145850" y="729300"/>
            <a:ext cx="87978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Szanujmy naturę</a:t>
            </a:r>
            <a:endParaRPr sz="1200" b="1">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Żeby dbać o środowisko przyrodnicze czyli naturę,pamiętajmy o tym, aby zadbać o rośliny, trawnik czy różne drzewa i krzewy, które posadzimy w swoim ogródku czy na działce. Według mnie nie powinniśmy niszczyć trawników, jeżdżąc po nim autem bądź innym pojazdem, ponieważ niszczy to glebę, która tam jest oraz niszczy się trawa, która jest zaniczyszczona poprzez przejeżdżanie przez nią autem. Zadbajmy również o cudzą prywatność czyli nie powinniśmy zrywać kwiatków w parku, czy gdzieś, gdzie teren nie należy do nas tylko jest własnością innej osoby. </a:t>
            </a:r>
            <a:endParaRPr sz="1100">
              <a:latin typeface="Roboto"/>
              <a:ea typeface="Roboto"/>
              <a:cs typeface="Roboto"/>
              <a:sym typeface="Roboto"/>
            </a:endParaRPr>
          </a:p>
        </p:txBody>
      </p:sp>
      <p:pic>
        <p:nvPicPr>
          <p:cNvPr id="159" name="Google Shape;159;p22"/>
          <p:cNvPicPr preferRelativeResize="0"/>
          <p:nvPr/>
        </p:nvPicPr>
        <p:blipFill>
          <a:blip r:embed="rId3">
            <a:alphaModFix/>
          </a:blip>
          <a:stretch>
            <a:fillRect/>
          </a:stretch>
        </p:blipFill>
        <p:spPr>
          <a:xfrm>
            <a:off x="935425" y="2452300"/>
            <a:ext cx="2948897" cy="1686400"/>
          </a:xfrm>
          <a:prstGeom prst="rect">
            <a:avLst/>
          </a:prstGeom>
          <a:noFill/>
          <a:ln>
            <a:noFill/>
          </a:ln>
        </p:spPr>
      </p:pic>
      <p:pic>
        <p:nvPicPr>
          <p:cNvPr id="160" name="Google Shape;160;p22"/>
          <p:cNvPicPr preferRelativeResize="0"/>
          <p:nvPr/>
        </p:nvPicPr>
        <p:blipFill>
          <a:blip r:embed="rId4">
            <a:alphaModFix/>
          </a:blip>
          <a:stretch>
            <a:fillRect/>
          </a:stretch>
        </p:blipFill>
        <p:spPr>
          <a:xfrm>
            <a:off x="5111497" y="2452300"/>
            <a:ext cx="2529600" cy="1686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p:nvPr/>
        </p:nvSpPr>
        <p:spPr>
          <a:xfrm>
            <a:off x="1220625" y="245650"/>
            <a:ext cx="72546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trzeci</a:t>
            </a:r>
            <a:endParaRPr sz="1200" b="1" i="1" u="sng">
              <a:latin typeface="Roboto"/>
              <a:ea typeface="Roboto"/>
              <a:cs typeface="Roboto"/>
              <a:sym typeface="Roboto"/>
            </a:endParaRPr>
          </a:p>
        </p:txBody>
      </p:sp>
      <p:sp>
        <p:nvSpPr>
          <p:cNvPr id="166" name="Google Shape;166;p23"/>
          <p:cNvSpPr txBox="1"/>
          <p:nvPr/>
        </p:nvSpPr>
        <p:spPr>
          <a:xfrm>
            <a:off x="222625" y="591125"/>
            <a:ext cx="8659500" cy="121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Oszczędzajmy wodę</a:t>
            </a:r>
            <a:endParaRPr sz="1200" b="1">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Podczas gdy zużywamy bardzo dużą ilość wody możemy ją oszczędzać w bardzo prosty sposób. Wystarczy gdy odkręcimy kran z wodą, to podłóżmy jakąś szklankę i poczekajmy aż woda, którą chcemy osiągnąć czyli ciepłą zacznie lecieć. Później wodę, którą mamy w szklance możemy podlać kwiatki. Gdy myjemy ręce, czy zęby, nie marnujmy wody.Najlepiej zakręcić kran. Przez to możemy zaoszczędzić nawet do 90 litrów tygodniowo</a:t>
            </a:r>
            <a:endParaRPr sz="1100">
              <a:solidFill>
                <a:srgbClr val="15181B"/>
              </a:solidFill>
              <a:highlight>
                <a:srgbClr val="FFFFFF"/>
              </a:highlight>
              <a:latin typeface="Roboto"/>
              <a:ea typeface="Roboto"/>
              <a:cs typeface="Roboto"/>
              <a:sym typeface="Roboto"/>
            </a:endParaRPr>
          </a:p>
        </p:txBody>
      </p:sp>
      <p:pic>
        <p:nvPicPr>
          <p:cNvPr id="167" name="Google Shape;167;p23"/>
          <p:cNvPicPr preferRelativeResize="0"/>
          <p:nvPr/>
        </p:nvPicPr>
        <p:blipFill>
          <a:blip r:embed="rId3">
            <a:alphaModFix/>
          </a:blip>
          <a:stretch>
            <a:fillRect/>
          </a:stretch>
        </p:blipFill>
        <p:spPr>
          <a:xfrm>
            <a:off x="342450" y="2488657"/>
            <a:ext cx="2411249" cy="1397325"/>
          </a:xfrm>
          <a:prstGeom prst="rect">
            <a:avLst/>
          </a:prstGeom>
          <a:noFill/>
          <a:ln>
            <a:noFill/>
          </a:ln>
        </p:spPr>
      </p:pic>
      <p:pic>
        <p:nvPicPr>
          <p:cNvPr id="168" name="Google Shape;168;p23"/>
          <p:cNvPicPr preferRelativeResize="0"/>
          <p:nvPr/>
        </p:nvPicPr>
        <p:blipFill>
          <a:blip r:embed="rId4">
            <a:alphaModFix/>
          </a:blip>
          <a:stretch>
            <a:fillRect/>
          </a:stretch>
        </p:blipFill>
        <p:spPr>
          <a:xfrm>
            <a:off x="6582809" y="2508900"/>
            <a:ext cx="1892425" cy="1356825"/>
          </a:xfrm>
          <a:prstGeom prst="rect">
            <a:avLst/>
          </a:prstGeom>
          <a:noFill/>
          <a:ln>
            <a:noFill/>
          </a:ln>
        </p:spPr>
      </p:pic>
      <p:pic>
        <p:nvPicPr>
          <p:cNvPr id="169" name="Google Shape;169;p23"/>
          <p:cNvPicPr preferRelativeResize="0"/>
          <p:nvPr/>
        </p:nvPicPr>
        <p:blipFill>
          <a:blip r:embed="rId5">
            <a:alphaModFix/>
          </a:blip>
          <a:stretch>
            <a:fillRect/>
          </a:stretch>
        </p:blipFill>
        <p:spPr>
          <a:xfrm>
            <a:off x="3855338" y="2448033"/>
            <a:ext cx="1625800" cy="1478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p:nvPr/>
        </p:nvSpPr>
        <p:spPr>
          <a:xfrm>
            <a:off x="422225" y="168900"/>
            <a:ext cx="81453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czwarty</a:t>
            </a:r>
            <a:endParaRPr sz="1200" b="1" i="1" u="sng">
              <a:latin typeface="Roboto"/>
              <a:ea typeface="Roboto"/>
              <a:cs typeface="Roboto"/>
              <a:sym typeface="Roboto"/>
            </a:endParaRPr>
          </a:p>
        </p:txBody>
      </p:sp>
      <p:sp>
        <p:nvSpPr>
          <p:cNvPr id="175" name="Google Shape;175;p24"/>
          <p:cNvSpPr txBox="1"/>
          <p:nvPr/>
        </p:nvSpPr>
        <p:spPr>
          <a:xfrm>
            <a:off x="291725" y="806075"/>
            <a:ext cx="8436900" cy="121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Kupujmy towary wielokrotnego użytku</a:t>
            </a:r>
            <a:endParaRPr sz="12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Kupujmy towary wielokrotnego użytku, np. nie używajmy plastikowych butelek zamiast tego najlepiej mieć przy sobie bidon, taki który można wykorzystać wielokrotnie, ponieważ poprzez ciągle kupowanie plastikowych butelek zanieczyszczamy środowisko. Kolejnym przykładem są plastkiowe torby na zakupy, nie używajmy ich, ponieważ jest to nie ekoligczne, najlepsza jest torba np. z lnu (lniana) lub z jakiegoś materiału, ponieważ gdy jest brudna, możemy ją wyprać i jest bardziej eco.</a:t>
            </a:r>
            <a:endParaRPr sz="1100">
              <a:solidFill>
                <a:srgbClr val="15181B"/>
              </a:solidFill>
              <a:highlight>
                <a:srgbClr val="FFFFFF"/>
              </a:highlight>
              <a:latin typeface="Roboto"/>
              <a:ea typeface="Roboto"/>
              <a:cs typeface="Roboto"/>
              <a:sym typeface="Roboto"/>
            </a:endParaRPr>
          </a:p>
        </p:txBody>
      </p:sp>
      <p:pic>
        <p:nvPicPr>
          <p:cNvPr id="176" name="Google Shape;176;p24"/>
          <p:cNvPicPr preferRelativeResize="0"/>
          <p:nvPr/>
        </p:nvPicPr>
        <p:blipFill>
          <a:blip r:embed="rId3">
            <a:alphaModFix/>
          </a:blip>
          <a:stretch>
            <a:fillRect/>
          </a:stretch>
        </p:blipFill>
        <p:spPr>
          <a:xfrm>
            <a:off x="306199" y="2068175"/>
            <a:ext cx="1336650" cy="2006351"/>
          </a:xfrm>
          <a:prstGeom prst="rect">
            <a:avLst/>
          </a:prstGeom>
          <a:noFill/>
          <a:ln>
            <a:noFill/>
          </a:ln>
        </p:spPr>
      </p:pic>
      <p:pic>
        <p:nvPicPr>
          <p:cNvPr id="177" name="Google Shape;177;p24"/>
          <p:cNvPicPr preferRelativeResize="0"/>
          <p:nvPr/>
        </p:nvPicPr>
        <p:blipFill>
          <a:blip r:embed="rId4">
            <a:alphaModFix/>
          </a:blip>
          <a:stretch>
            <a:fillRect/>
          </a:stretch>
        </p:blipFill>
        <p:spPr>
          <a:xfrm>
            <a:off x="4465175" y="2479700"/>
            <a:ext cx="2247900" cy="1183100"/>
          </a:xfrm>
          <a:prstGeom prst="rect">
            <a:avLst/>
          </a:prstGeom>
          <a:noFill/>
          <a:ln>
            <a:noFill/>
          </a:ln>
        </p:spPr>
      </p:pic>
      <p:pic>
        <p:nvPicPr>
          <p:cNvPr id="178" name="Google Shape;178;p24"/>
          <p:cNvPicPr preferRelativeResize="0"/>
          <p:nvPr/>
        </p:nvPicPr>
        <p:blipFill>
          <a:blip r:embed="rId5">
            <a:alphaModFix/>
          </a:blip>
          <a:stretch>
            <a:fillRect/>
          </a:stretch>
        </p:blipFill>
        <p:spPr>
          <a:xfrm>
            <a:off x="2017450" y="2289850"/>
            <a:ext cx="2083726" cy="1562801"/>
          </a:xfrm>
          <a:prstGeom prst="rect">
            <a:avLst/>
          </a:prstGeom>
          <a:noFill/>
          <a:ln>
            <a:noFill/>
          </a:ln>
        </p:spPr>
      </p:pic>
      <p:pic>
        <p:nvPicPr>
          <p:cNvPr id="179" name="Google Shape;179;p24"/>
          <p:cNvPicPr preferRelativeResize="0"/>
          <p:nvPr/>
        </p:nvPicPr>
        <p:blipFill>
          <a:blip r:embed="rId6">
            <a:alphaModFix/>
          </a:blip>
          <a:stretch>
            <a:fillRect/>
          </a:stretch>
        </p:blipFill>
        <p:spPr>
          <a:xfrm>
            <a:off x="7077075" y="2037788"/>
            <a:ext cx="2066924" cy="20669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p:nvPr/>
        </p:nvSpPr>
        <p:spPr>
          <a:xfrm>
            <a:off x="1282025" y="222625"/>
            <a:ext cx="71472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piąty</a:t>
            </a:r>
            <a:endParaRPr sz="1200" b="1" i="1" u="sng">
              <a:latin typeface="Roboto"/>
              <a:ea typeface="Roboto"/>
              <a:cs typeface="Roboto"/>
              <a:sym typeface="Roboto"/>
            </a:endParaRPr>
          </a:p>
        </p:txBody>
      </p:sp>
      <p:sp>
        <p:nvSpPr>
          <p:cNvPr id="185" name="Google Shape;185;p25"/>
          <p:cNvSpPr txBox="1"/>
          <p:nvPr/>
        </p:nvSpPr>
        <p:spPr>
          <a:xfrm>
            <a:off x="322425" y="606475"/>
            <a:ext cx="8605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Oszczędzajmy energię</a:t>
            </a:r>
            <a:r>
              <a:rPr lang="pl" sz="1100">
                <a:solidFill>
                  <a:srgbClr val="15181B"/>
                </a:solidFill>
                <a:highlight>
                  <a:srgbClr val="FFFFFF"/>
                </a:highlight>
                <a:latin typeface="Roboto"/>
                <a:ea typeface="Roboto"/>
                <a:cs typeface="Roboto"/>
                <a:sym typeface="Roboto"/>
              </a:rPr>
              <a:t>.</a:t>
            </a: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Gdy nie przebywamy w danym pomieszczeniu to najlepiej wyłączyć światło oraz niepotrzebne wtyczki z gniazdek, ponieważ mogą one powodować pożar, a gdyby tego uniknąć to najlepiej wyłączny wszystko czego w danym momencie nie używamy. Zaoszczędzimy również na rachunkach, będziemy mniej za nie płacić.</a:t>
            </a:r>
            <a:endParaRPr sz="1100">
              <a:solidFill>
                <a:srgbClr val="15181B"/>
              </a:solidFill>
              <a:highlight>
                <a:srgbClr val="FFFFFF"/>
              </a:highlight>
              <a:latin typeface="Roboto"/>
              <a:ea typeface="Roboto"/>
              <a:cs typeface="Roboto"/>
              <a:sym typeface="Roboto"/>
            </a:endParaRPr>
          </a:p>
        </p:txBody>
      </p:sp>
      <p:pic>
        <p:nvPicPr>
          <p:cNvPr id="186" name="Google Shape;186;p25"/>
          <p:cNvPicPr preferRelativeResize="0"/>
          <p:nvPr/>
        </p:nvPicPr>
        <p:blipFill>
          <a:blip r:embed="rId3">
            <a:alphaModFix/>
          </a:blip>
          <a:stretch>
            <a:fillRect/>
          </a:stretch>
        </p:blipFill>
        <p:spPr>
          <a:xfrm>
            <a:off x="780050" y="1695465"/>
            <a:ext cx="3479085" cy="2317125"/>
          </a:xfrm>
          <a:prstGeom prst="rect">
            <a:avLst/>
          </a:prstGeom>
          <a:noFill/>
          <a:ln>
            <a:noFill/>
          </a:ln>
        </p:spPr>
      </p:pic>
      <p:pic>
        <p:nvPicPr>
          <p:cNvPr id="187" name="Google Shape;187;p25"/>
          <p:cNvPicPr preferRelativeResize="0"/>
          <p:nvPr/>
        </p:nvPicPr>
        <p:blipFill>
          <a:blip r:embed="rId4">
            <a:alphaModFix/>
          </a:blip>
          <a:stretch>
            <a:fillRect/>
          </a:stretch>
        </p:blipFill>
        <p:spPr>
          <a:xfrm>
            <a:off x="4819760" y="1695477"/>
            <a:ext cx="3471348" cy="2317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6"/>
          <p:cNvSpPr txBox="1"/>
          <p:nvPr/>
        </p:nvSpPr>
        <p:spPr>
          <a:xfrm>
            <a:off x="1223975" y="212250"/>
            <a:ext cx="69972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szósty</a:t>
            </a:r>
            <a:endParaRPr sz="1200" b="1" i="1" u="sng">
              <a:latin typeface="Roboto"/>
              <a:ea typeface="Roboto"/>
              <a:cs typeface="Roboto"/>
              <a:sym typeface="Roboto"/>
            </a:endParaRPr>
          </a:p>
        </p:txBody>
      </p:sp>
      <p:sp>
        <p:nvSpPr>
          <p:cNvPr id="193" name="Google Shape;193;p26"/>
          <p:cNvSpPr txBox="1"/>
          <p:nvPr/>
        </p:nvSpPr>
        <p:spPr>
          <a:xfrm>
            <a:off x="4570425" y="438650"/>
            <a:ext cx="407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Roboto"/>
              <a:ea typeface="Roboto"/>
              <a:cs typeface="Roboto"/>
              <a:sym typeface="Roboto"/>
            </a:endParaRPr>
          </a:p>
        </p:txBody>
      </p:sp>
      <p:sp>
        <p:nvSpPr>
          <p:cNvPr id="194" name="Google Shape;194;p26"/>
          <p:cNvSpPr txBox="1"/>
          <p:nvPr/>
        </p:nvSpPr>
        <p:spPr>
          <a:xfrm>
            <a:off x="226400" y="612450"/>
            <a:ext cx="83484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Zrezygnujmy z plastikowych toreb</a:t>
            </a:r>
            <a:endParaRPr sz="1200" b="1">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Nie korzystajmy z plastikowych toreb, jak już wspomniałam w poprzednim slajdzie są one nie ekologiczne. Postawmy na to miejsce torby zrobione z lnu albo z innych materiałów. Nie wyrzucajamy plastików do oceanu bo truje to zwierzęta, które tam żyją!</a:t>
            </a:r>
            <a:endParaRPr sz="1100">
              <a:solidFill>
                <a:srgbClr val="15181B"/>
              </a:solidFill>
              <a:highlight>
                <a:srgbClr val="FFFFFF"/>
              </a:highlight>
              <a:latin typeface="Roboto"/>
              <a:ea typeface="Roboto"/>
              <a:cs typeface="Roboto"/>
              <a:sym typeface="Roboto"/>
            </a:endParaRPr>
          </a:p>
        </p:txBody>
      </p:sp>
      <p:pic>
        <p:nvPicPr>
          <p:cNvPr id="195" name="Google Shape;195;p26"/>
          <p:cNvPicPr preferRelativeResize="0"/>
          <p:nvPr/>
        </p:nvPicPr>
        <p:blipFill>
          <a:blip r:embed="rId3">
            <a:alphaModFix/>
          </a:blip>
          <a:stretch>
            <a:fillRect/>
          </a:stretch>
        </p:blipFill>
        <p:spPr>
          <a:xfrm>
            <a:off x="226400" y="1700061"/>
            <a:ext cx="4060320" cy="2311151"/>
          </a:xfrm>
          <a:prstGeom prst="rect">
            <a:avLst/>
          </a:prstGeom>
          <a:noFill/>
          <a:ln>
            <a:noFill/>
          </a:ln>
        </p:spPr>
      </p:pic>
      <p:pic>
        <p:nvPicPr>
          <p:cNvPr id="196" name="Google Shape;196;p26"/>
          <p:cNvPicPr preferRelativeResize="0"/>
          <p:nvPr/>
        </p:nvPicPr>
        <p:blipFill>
          <a:blip r:embed="rId4">
            <a:alphaModFix/>
          </a:blip>
          <a:stretch>
            <a:fillRect/>
          </a:stretch>
        </p:blipFill>
        <p:spPr>
          <a:xfrm>
            <a:off x="4677525" y="1700053"/>
            <a:ext cx="3860975" cy="231114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7"/>
          <p:cNvSpPr txBox="1"/>
          <p:nvPr/>
        </p:nvSpPr>
        <p:spPr>
          <a:xfrm flipH="1">
            <a:off x="1259150" y="406875"/>
            <a:ext cx="7116300" cy="36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l" sz="1200" b="1" i="1" u="sng">
                <a:latin typeface="Roboto"/>
                <a:ea typeface="Roboto"/>
                <a:cs typeface="Roboto"/>
                <a:sym typeface="Roboto"/>
              </a:rPr>
              <a:t>krok siódmy</a:t>
            </a:r>
            <a:endParaRPr sz="1200" b="1" i="1" u="sng">
              <a:latin typeface="Roboto"/>
              <a:ea typeface="Roboto"/>
              <a:cs typeface="Roboto"/>
              <a:sym typeface="Roboto"/>
            </a:endParaRPr>
          </a:p>
        </p:txBody>
      </p:sp>
      <p:sp>
        <p:nvSpPr>
          <p:cNvPr id="202" name="Google Shape;202;p27"/>
          <p:cNvSpPr txBox="1"/>
          <p:nvPr/>
        </p:nvSpPr>
        <p:spPr>
          <a:xfrm>
            <a:off x="422225" y="1005675"/>
            <a:ext cx="8291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 sz="1200" b="1">
                <a:latin typeface="Roboto"/>
                <a:ea typeface="Roboto"/>
                <a:cs typeface="Roboto"/>
                <a:sym typeface="Roboto"/>
              </a:rPr>
              <a:t>Wybierzmy transport przyjazny środowisku</a:t>
            </a:r>
            <a:r>
              <a:rPr lang="pl" sz="1200">
                <a:solidFill>
                  <a:srgbClr val="15181B"/>
                </a:solidFill>
                <a:highlight>
                  <a:srgbClr val="FFFFFF"/>
                </a:highlight>
                <a:latin typeface="Roboto"/>
                <a:ea typeface="Roboto"/>
                <a:cs typeface="Roboto"/>
                <a:sym typeface="Roboto"/>
              </a:rPr>
              <a:t>.</a:t>
            </a:r>
            <a:endParaRPr sz="12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endParaRPr sz="1100">
              <a:solidFill>
                <a:srgbClr val="15181B"/>
              </a:solidFill>
              <a:highlight>
                <a:srgbClr val="FFFFFF"/>
              </a:highlight>
              <a:latin typeface="Roboto"/>
              <a:ea typeface="Roboto"/>
              <a:cs typeface="Roboto"/>
              <a:sym typeface="Roboto"/>
            </a:endParaRPr>
          </a:p>
          <a:p>
            <a:pPr marL="0" lvl="0" indent="0" algn="l" rtl="0">
              <a:spcBef>
                <a:spcPts val="0"/>
              </a:spcBef>
              <a:spcAft>
                <a:spcPts val="0"/>
              </a:spcAft>
              <a:buNone/>
            </a:pPr>
            <a:r>
              <a:rPr lang="pl" sz="1100">
                <a:solidFill>
                  <a:srgbClr val="15181B"/>
                </a:solidFill>
                <a:highlight>
                  <a:srgbClr val="FFFFFF"/>
                </a:highlight>
                <a:latin typeface="Roboto"/>
                <a:ea typeface="Roboto"/>
                <a:cs typeface="Roboto"/>
                <a:sym typeface="Roboto"/>
              </a:rPr>
              <a:t>Powinniśmy przerzucić się na ekologiczny trasport, który nie wytwarza zbędnych substancji typu smog, ponieważ gdy to wdychamy zatruwamy się, aby tego uniknąć najlepiej  przerzucić się na jazdę rowerem, na rolkach, deskach, hulajnogach. Również ekologicznym transportem są linie kolejowe, czy auta elektrycze lub hybrydowe.</a:t>
            </a:r>
            <a:endParaRPr sz="1100">
              <a:solidFill>
                <a:srgbClr val="15181B"/>
              </a:solidFill>
              <a:highlight>
                <a:srgbClr val="FFFFFF"/>
              </a:highlight>
              <a:latin typeface="Roboto"/>
              <a:ea typeface="Roboto"/>
              <a:cs typeface="Roboto"/>
              <a:sym typeface="Roboto"/>
            </a:endParaRPr>
          </a:p>
        </p:txBody>
      </p:sp>
      <p:pic>
        <p:nvPicPr>
          <p:cNvPr id="203" name="Google Shape;203;p27"/>
          <p:cNvPicPr preferRelativeResize="0"/>
          <p:nvPr/>
        </p:nvPicPr>
        <p:blipFill>
          <a:blip r:embed="rId3">
            <a:alphaModFix/>
          </a:blip>
          <a:stretch>
            <a:fillRect/>
          </a:stretch>
        </p:blipFill>
        <p:spPr>
          <a:xfrm>
            <a:off x="588050" y="2277975"/>
            <a:ext cx="1635498" cy="1748724"/>
          </a:xfrm>
          <a:prstGeom prst="rect">
            <a:avLst/>
          </a:prstGeom>
          <a:noFill/>
          <a:ln>
            <a:noFill/>
          </a:ln>
        </p:spPr>
      </p:pic>
      <p:pic>
        <p:nvPicPr>
          <p:cNvPr id="204" name="Google Shape;204;p27"/>
          <p:cNvPicPr preferRelativeResize="0"/>
          <p:nvPr/>
        </p:nvPicPr>
        <p:blipFill>
          <a:blip r:embed="rId4">
            <a:alphaModFix/>
          </a:blip>
          <a:stretch>
            <a:fillRect/>
          </a:stretch>
        </p:blipFill>
        <p:spPr>
          <a:xfrm>
            <a:off x="6379247" y="2277975"/>
            <a:ext cx="1748726" cy="1748726"/>
          </a:xfrm>
          <a:prstGeom prst="rect">
            <a:avLst/>
          </a:prstGeom>
          <a:noFill/>
          <a:ln>
            <a:noFill/>
          </a:ln>
        </p:spPr>
      </p:pic>
      <p:pic>
        <p:nvPicPr>
          <p:cNvPr id="205" name="Google Shape;205;p27"/>
          <p:cNvPicPr preferRelativeResize="0"/>
          <p:nvPr/>
        </p:nvPicPr>
        <p:blipFill>
          <a:blip r:embed="rId5">
            <a:alphaModFix/>
          </a:blip>
          <a:stretch>
            <a:fillRect/>
          </a:stretch>
        </p:blipFill>
        <p:spPr>
          <a:xfrm>
            <a:off x="2988460" y="2277975"/>
            <a:ext cx="2625881" cy="1748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8"/>
          <p:cNvPicPr preferRelativeResize="0"/>
          <p:nvPr/>
        </p:nvPicPr>
        <p:blipFill>
          <a:blip r:embed="rId3">
            <a:alphaModFix/>
          </a:blip>
          <a:stretch>
            <a:fillRect/>
          </a:stretch>
        </p:blipFill>
        <p:spPr>
          <a:xfrm>
            <a:off x="4033125" y="1177613"/>
            <a:ext cx="2023050" cy="1962350"/>
          </a:xfrm>
          <a:prstGeom prst="rect">
            <a:avLst/>
          </a:prstGeom>
          <a:noFill/>
          <a:ln>
            <a:noFill/>
          </a:ln>
        </p:spPr>
      </p:pic>
      <p:pic>
        <p:nvPicPr>
          <p:cNvPr id="211" name="Google Shape;211;p28"/>
          <p:cNvPicPr preferRelativeResize="0"/>
          <p:nvPr/>
        </p:nvPicPr>
        <p:blipFill>
          <a:blip r:embed="rId4">
            <a:alphaModFix/>
          </a:blip>
          <a:stretch>
            <a:fillRect/>
          </a:stretch>
        </p:blipFill>
        <p:spPr>
          <a:xfrm>
            <a:off x="88725" y="894155"/>
            <a:ext cx="3795424" cy="2529275"/>
          </a:xfrm>
          <a:prstGeom prst="rect">
            <a:avLst/>
          </a:prstGeom>
          <a:noFill/>
          <a:ln>
            <a:noFill/>
          </a:ln>
        </p:spPr>
      </p:pic>
      <p:pic>
        <p:nvPicPr>
          <p:cNvPr id="212" name="Google Shape;212;p28"/>
          <p:cNvPicPr preferRelativeResize="0"/>
          <p:nvPr/>
        </p:nvPicPr>
        <p:blipFill>
          <a:blip r:embed="rId5">
            <a:alphaModFix/>
          </a:blip>
          <a:stretch>
            <a:fillRect/>
          </a:stretch>
        </p:blipFill>
        <p:spPr>
          <a:xfrm>
            <a:off x="6205150" y="1206575"/>
            <a:ext cx="2634451" cy="178283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solidFill>
                  <a:srgbClr val="000000"/>
                </a:solidFill>
              </a:rPr>
              <a:t>“Dziękuję za uwagę”</a:t>
            </a:r>
            <a:endParaRPr>
              <a:solidFill>
                <a:srgbClr val="000000"/>
              </a:solidFill>
            </a:endParaRPr>
          </a:p>
        </p:txBody>
      </p:sp>
      <p:sp>
        <p:nvSpPr>
          <p:cNvPr id="218" name="Google Shape;218;p29"/>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solidFill>
                  <a:srgbClr val="000000"/>
                </a:solidFill>
              </a:rPr>
              <a:t>Prezentację wykonała Weronika Tulec</a:t>
            </a:r>
            <a:endParaRPr>
              <a:solidFill>
                <a:srgbClr val="000000"/>
              </a:solidFill>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985</Words>
  <Application>Microsoft Office PowerPoint</Application>
  <PresentationFormat>Pokaz na ekranie (16:9)</PresentationFormat>
  <Paragraphs>83</Paragraphs>
  <Slides>17</Slides>
  <Notes>17</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17</vt:i4>
      </vt:variant>
    </vt:vector>
  </HeadingPairs>
  <TitlesOfParts>
    <vt:vector size="21" baseType="lpstr">
      <vt:lpstr>Merriweather</vt:lpstr>
      <vt:lpstr>Arial</vt:lpstr>
      <vt:lpstr>Roboto</vt:lpstr>
      <vt:lpstr>Paradigm</vt:lpstr>
      <vt:lpstr>Pomogę środowisku!</vt:lpstr>
      <vt:lpstr>6 sposobów na ograniczenie zużycia plastiku</vt:lpstr>
      <vt:lpstr>8 sposobów na oszczędzanie wody</vt:lpstr>
      <vt:lpstr>Prezentacja programu PowerPoint</vt:lpstr>
      <vt:lpstr>Prezentacja programu PowerPoint</vt:lpstr>
      <vt:lpstr>TO OD NAS ZALEŻY ŻYCIE ZIEMI!</vt:lpstr>
      <vt:lpstr>Smogu nie produkujemy, życie nam ratujemy! </vt:lpstr>
      <vt:lpstr>Skutki zdrowotne smogu</vt:lpstr>
      <vt:lpstr>7 kroków, które pomogą Ci zadbać o środowisko</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Pomogę środowisku!</dc:title>
  <cp:lastModifiedBy>nauczyciel</cp:lastModifiedBy>
  <cp:revision>1</cp:revision>
  <dcterms:modified xsi:type="dcterms:W3CDTF">2021-04-19T20:05:59Z</dcterms:modified>
</cp:coreProperties>
</file>